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6" r:id="rId5"/>
    <p:sldId id="267" r:id="rId6"/>
    <p:sldId id="259" r:id="rId7"/>
    <p:sldId id="260" r:id="rId8"/>
    <p:sldId id="261" r:id="rId9"/>
    <p:sldId id="262" r:id="rId10"/>
    <p:sldId id="26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" userDrawn="1">
          <p15:clr>
            <a:srgbClr val="A4A3A4"/>
          </p15:clr>
        </p15:guide>
        <p15:guide id="2" pos="142" userDrawn="1">
          <p15:clr>
            <a:srgbClr val="A4A3A4"/>
          </p15:clr>
        </p15:guide>
        <p15:guide id="3" pos="4178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  <p15:guide id="5" orient="horz" pos="2190" userDrawn="1">
          <p15:clr>
            <a:srgbClr val="A4A3A4"/>
          </p15:clr>
        </p15:guide>
        <p15:guide id="6" orient="horz" pos="2281" userDrawn="1">
          <p15:clr>
            <a:srgbClr val="A4A3A4"/>
          </p15:clr>
        </p15:guide>
        <p15:guide id="7" orient="horz" pos="4141" userDrawn="1">
          <p15:clr>
            <a:srgbClr val="A4A3A4"/>
          </p15:clr>
        </p15:guide>
        <p15:guide id="8" orient="horz" pos="4231" userDrawn="1">
          <p15:clr>
            <a:srgbClr val="A4A3A4"/>
          </p15:clr>
        </p15:guide>
        <p15:guide id="9" pos="1434" userDrawn="1">
          <p15:clr>
            <a:srgbClr val="A4A3A4"/>
          </p15:clr>
        </p15:guide>
        <p15:guide id="10" pos="1502" userDrawn="1">
          <p15:clr>
            <a:srgbClr val="A4A3A4"/>
          </p15:clr>
        </p15:guide>
        <p15:guide id="11" pos="2886" userDrawn="1">
          <p15:clr>
            <a:srgbClr val="A4A3A4"/>
          </p15:clr>
        </p15:guide>
        <p15:guide id="13" pos="281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E21066-5CBC-E5A7-BE16-7ECA22EAB431}" name="Boucher Magdalena" initials="BM" userId="S::mboucher@fhstp.ac.at::3b3beade-24cc-4d73-b82b-c0fcc41b48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22" y="72"/>
      </p:cViewPr>
      <p:guideLst>
        <p:guide orient="horz" pos="330"/>
        <p:guide pos="142"/>
        <p:guide pos="4178"/>
        <p:guide orient="horz" pos="6091"/>
        <p:guide orient="horz" pos="2190"/>
        <p:guide orient="horz" pos="2281"/>
        <p:guide orient="horz" pos="4141"/>
        <p:guide orient="horz" pos="4231"/>
        <p:guide pos="1434"/>
        <p:guide pos="1502"/>
        <p:guide pos="2886"/>
        <p:guide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-Jesus-Oliveira Victor-Adriel" userId="a708fc36-3c1b-42ab-b5e9-2e1fa3c6605e" providerId="ADAL" clId="{810F5255-C2B0-4805-9BBF-47FB08E1DC6B}"/>
    <pc:docChg chg="undo custSel modSld">
      <pc:chgData name="de-Jesus-Oliveira Victor-Adriel" userId="a708fc36-3c1b-42ab-b5e9-2e1fa3c6605e" providerId="ADAL" clId="{810F5255-C2B0-4805-9BBF-47FB08E1DC6B}" dt="2023-02-18T02:26:06.715" v="10"/>
      <pc:docMkLst>
        <pc:docMk/>
      </pc:docMkLst>
      <pc:sldChg chg="addSp modSp mod">
        <pc:chgData name="de-Jesus-Oliveira Victor-Adriel" userId="a708fc36-3c1b-42ab-b5e9-2e1fa3c6605e" providerId="ADAL" clId="{810F5255-C2B0-4805-9BBF-47FB08E1DC6B}" dt="2023-02-18T02:25:55.081" v="7"/>
        <pc:sldMkLst>
          <pc:docMk/>
          <pc:sldMk cId="1310685907" sldId="259"/>
        </pc:sldMkLst>
        <pc:spChg chg="add mod">
          <ac:chgData name="de-Jesus-Oliveira Victor-Adriel" userId="a708fc36-3c1b-42ab-b5e9-2e1fa3c6605e" providerId="ADAL" clId="{810F5255-C2B0-4805-9BBF-47FB08E1DC6B}" dt="2023-02-18T02:25:55.081" v="7"/>
          <ac:spMkLst>
            <pc:docMk/>
            <pc:sldMk cId="1310685907" sldId="259"/>
            <ac:spMk id="5" creationId="{44C22F38-3934-4674-8202-7610668B5BE2}"/>
          </ac:spMkLst>
        </pc:spChg>
      </pc:sldChg>
      <pc:sldChg chg="addSp modSp">
        <pc:chgData name="de-Jesus-Oliveira Victor-Adriel" userId="a708fc36-3c1b-42ab-b5e9-2e1fa3c6605e" providerId="ADAL" clId="{810F5255-C2B0-4805-9BBF-47FB08E1DC6B}" dt="2023-02-18T02:26:03.309" v="8"/>
        <pc:sldMkLst>
          <pc:docMk/>
          <pc:sldMk cId="4091270383" sldId="260"/>
        </pc:sldMkLst>
        <pc:spChg chg="add mod">
          <ac:chgData name="de-Jesus-Oliveira Victor-Adriel" userId="a708fc36-3c1b-42ab-b5e9-2e1fa3c6605e" providerId="ADAL" clId="{810F5255-C2B0-4805-9BBF-47FB08E1DC6B}" dt="2023-02-18T02:26:03.309" v="8"/>
          <ac:spMkLst>
            <pc:docMk/>
            <pc:sldMk cId="4091270383" sldId="260"/>
            <ac:spMk id="2" creationId="{9E378F56-02F7-24C0-DED7-E585E49036F3}"/>
          </ac:spMkLst>
        </pc:spChg>
      </pc:sldChg>
      <pc:sldChg chg="addSp modSp">
        <pc:chgData name="de-Jesus-Oliveira Victor-Adriel" userId="a708fc36-3c1b-42ab-b5e9-2e1fa3c6605e" providerId="ADAL" clId="{810F5255-C2B0-4805-9BBF-47FB08E1DC6B}" dt="2023-02-18T02:26:05.081" v="9"/>
        <pc:sldMkLst>
          <pc:docMk/>
          <pc:sldMk cId="3278654172" sldId="261"/>
        </pc:sldMkLst>
        <pc:spChg chg="add mod">
          <ac:chgData name="de-Jesus-Oliveira Victor-Adriel" userId="a708fc36-3c1b-42ab-b5e9-2e1fa3c6605e" providerId="ADAL" clId="{810F5255-C2B0-4805-9BBF-47FB08E1DC6B}" dt="2023-02-18T02:26:05.081" v="9"/>
          <ac:spMkLst>
            <pc:docMk/>
            <pc:sldMk cId="3278654172" sldId="261"/>
            <ac:spMk id="40" creationId="{21FA7E29-3248-CE0C-765C-9B40E9E093F7}"/>
          </ac:spMkLst>
        </pc:spChg>
      </pc:sldChg>
      <pc:sldChg chg="addSp modSp">
        <pc:chgData name="de-Jesus-Oliveira Victor-Adriel" userId="a708fc36-3c1b-42ab-b5e9-2e1fa3c6605e" providerId="ADAL" clId="{810F5255-C2B0-4805-9BBF-47FB08E1DC6B}" dt="2023-02-18T02:26:06.715" v="10"/>
        <pc:sldMkLst>
          <pc:docMk/>
          <pc:sldMk cId="631229544" sldId="262"/>
        </pc:sldMkLst>
        <pc:spChg chg="add mod">
          <ac:chgData name="de-Jesus-Oliveira Victor-Adriel" userId="a708fc36-3c1b-42ab-b5e9-2e1fa3c6605e" providerId="ADAL" clId="{810F5255-C2B0-4805-9BBF-47FB08E1DC6B}" dt="2023-02-18T02:26:06.715" v="10"/>
          <ac:spMkLst>
            <pc:docMk/>
            <pc:sldMk cId="631229544" sldId="262"/>
            <ac:spMk id="2" creationId="{D271B825-7AB1-A018-E1FC-9279ADBCE713}"/>
          </ac:spMkLst>
        </pc:spChg>
      </pc:sldChg>
      <pc:sldChg chg="addSp modSp">
        <pc:chgData name="de-Jesus-Oliveira Victor-Adriel" userId="a708fc36-3c1b-42ab-b5e9-2e1fa3c6605e" providerId="ADAL" clId="{810F5255-C2B0-4805-9BBF-47FB08E1DC6B}" dt="2023-02-18T02:23:59.454" v="2"/>
        <pc:sldMkLst>
          <pc:docMk/>
          <pc:sldMk cId="4264380333" sldId="267"/>
        </pc:sldMkLst>
        <pc:spChg chg="add mod">
          <ac:chgData name="de-Jesus-Oliveira Victor-Adriel" userId="a708fc36-3c1b-42ab-b5e9-2e1fa3c6605e" providerId="ADAL" clId="{810F5255-C2B0-4805-9BBF-47FB08E1DC6B}" dt="2023-02-18T02:23:59.454" v="2"/>
          <ac:spMkLst>
            <pc:docMk/>
            <pc:sldMk cId="4264380333" sldId="267"/>
            <ac:spMk id="3" creationId="{7D270BE7-0974-049E-9821-53E2CF37B847}"/>
          </ac:spMkLst>
        </pc:spChg>
        <pc:picChg chg="add mod">
          <ac:chgData name="de-Jesus-Oliveira Victor-Adriel" userId="a708fc36-3c1b-42ab-b5e9-2e1fa3c6605e" providerId="ADAL" clId="{810F5255-C2B0-4805-9BBF-47FB08E1DC6B}" dt="2023-02-18T02:23:59.454" v="2"/>
          <ac:picMkLst>
            <pc:docMk/>
            <pc:sldMk cId="4264380333" sldId="267"/>
            <ac:picMk id="5" creationId="{FEB88DB1-9824-7071-E0E2-3544C9BB962D}"/>
          </ac:picMkLst>
        </pc:picChg>
      </pc:sldChg>
      <pc:sldChg chg="addSp delSp modSp mod">
        <pc:chgData name="de-Jesus-Oliveira Victor-Adriel" userId="a708fc36-3c1b-42ab-b5e9-2e1fa3c6605e" providerId="ADAL" clId="{810F5255-C2B0-4805-9BBF-47FB08E1DC6B}" dt="2023-02-18T02:24:11.043" v="3"/>
        <pc:sldMkLst>
          <pc:docMk/>
          <pc:sldMk cId="171183961" sldId="268"/>
        </pc:sldMkLst>
        <pc:spChg chg="del">
          <ac:chgData name="de-Jesus-Oliveira Victor-Adriel" userId="a708fc36-3c1b-42ab-b5e9-2e1fa3c6605e" providerId="ADAL" clId="{810F5255-C2B0-4805-9BBF-47FB08E1DC6B}" dt="2023-02-18T02:23:45.699" v="1" actId="478"/>
          <ac:spMkLst>
            <pc:docMk/>
            <pc:sldMk cId="171183961" sldId="268"/>
            <ac:spMk id="2" creationId="{36F7C832-7D7F-40CB-9479-79BC46A793B9}"/>
          </ac:spMkLst>
        </pc:spChg>
        <pc:spChg chg="add mod">
          <ac:chgData name="de-Jesus-Oliveira Victor-Adriel" userId="a708fc36-3c1b-42ab-b5e9-2e1fa3c6605e" providerId="ADAL" clId="{810F5255-C2B0-4805-9BBF-47FB08E1DC6B}" dt="2023-02-18T02:24:11.043" v="3"/>
          <ac:spMkLst>
            <pc:docMk/>
            <pc:sldMk cId="171183961" sldId="268"/>
            <ac:spMk id="3" creationId="{F2E8AC57-1062-322C-A4CA-18F211AA95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36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6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6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8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189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421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011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9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6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4911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11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845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1A7C258-40AB-4F31-814B-AF19829B3E27}"/>
              </a:ext>
            </a:extLst>
          </p:cNvPr>
          <p:cNvSpPr/>
          <p:nvPr/>
        </p:nvSpPr>
        <p:spPr>
          <a:xfrm>
            <a:off x="2403475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Pangolin" panose="00000500000000000000" pitchFamily="2" charset="0"/>
              </a:rPr>
              <a:t>COVER</a:t>
            </a:r>
            <a:endParaRPr lang="de-AT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58651E-20B4-3720-4545-DE84EEF505B7}"/>
              </a:ext>
            </a:extLst>
          </p:cNvPr>
          <p:cNvSpPr txBox="1"/>
          <p:nvPr/>
        </p:nvSpPr>
        <p:spPr>
          <a:xfrm>
            <a:off x="1128252" y="676405"/>
            <a:ext cx="4490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800" dirty="0">
                <a:latin typeface="Pangolin" panose="00000500000000000000"/>
              </a:rPr>
              <a:t>Mathematisches Denken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103B64-0FE7-8117-E180-4BAAD92A0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7" y="2455140"/>
            <a:ext cx="5326725" cy="49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6F7C832-7D7F-40CB-9479-79BC46A793B9}"/>
              </a:ext>
            </a:extLst>
          </p:cNvPr>
          <p:cNvSpPr txBox="1"/>
          <p:nvPr/>
        </p:nvSpPr>
        <p:spPr>
          <a:xfrm>
            <a:off x="599281" y="790575"/>
            <a:ext cx="486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Dieser Comic wurde im Zuge des Forschungsprojekts </a:t>
            </a:r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Comixplain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gefördert von der Fachhochschule St. Pölten im Rahmen des Innovation Call 2022, erstellt.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Projektteam: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Victor-</a:t>
            </a:r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Adriel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De-Jesus-Oliveira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Hsiang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-Yun Wu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Christina Stoiber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Magdalena Boucher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Alena Ertl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Kontakt: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victor.oliveira@fhstp.ac.at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pPr algn="l" rtl="0" fontAlgn="base"/>
            <a:r>
              <a:rPr lang="de-AT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Illustrationen</a:t>
            </a:r>
            <a:r>
              <a:rPr lang="de-AT" sz="11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de-AT" sz="1100" b="0" i="0" u="none" strike="noStrike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Magdalena Boucher &amp; Alena Ertl</a:t>
            </a:r>
            <a:endParaRPr lang="en-US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B10971-A7A0-4F60-8D4A-4B8950F4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5299" r="5641" b="5299"/>
          <a:stretch/>
        </p:blipFill>
        <p:spPr>
          <a:xfrm>
            <a:off x="5698800" y="0"/>
            <a:ext cx="1159200" cy="1165888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7D270BE7-0974-049E-9821-53E2CF37B847}"/>
              </a:ext>
            </a:extLst>
          </p:cNvPr>
          <p:cNvSpPr txBox="1"/>
          <p:nvPr/>
        </p:nvSpPr>
        <p:spPr>
          <a:xfrm>
            <a:off x="599281" y="8853815"/>
            <a:ext cx="486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https://fhstp.github.io/comixplain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88DB1-9824-7071-E0E2-3544C9BB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" y="7279125"/>
            <a:ext cx="1574690" cy="15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8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F053061-5E30-451B-A001-0DDE4A07D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" y="-40956"/>
            <a:ext cx="6889315" cy="99053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98AB754-7F8D-47AB-9849-0C630D4E2A37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3753364-03D6-4504-AF86-3C6386201356}"/>
              </a:ext>
            </a:extLst>
          </p:cNvPr>
          <p:cNvSpPr/>
          <p:nvPr/>
        </p:nvSpPr>
        <p:spPr>
          <a:xfrm>
            <a:off x="242252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107FC39-4B7B-4BCB-9353-70A3FCE1797E}"/>
              </a:ext>
            </a:extLst>
          </p:cNvPr>
          <p:cNvSpPr/>
          <p:nvPr/>
        </p:nvSpPr>
        <p:spPr>
          <a:xfrm>
            <a:off x="4581527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63E92B6-82EA-4E11-9B05-0B23208E6560}"/>
              </a:ext>
            </a:extLst>
          </p:cNvPr>
          <p:cNvSpPr/>
          <p:nvPr/>
        </p:nvSpPr>
        <p:spPr>
          <a:xfrm>
            <a:off x="225425" y="3620339"/>
            <a:ext cx="4248150" cy="2951163"/>
          </a:xfrm>
          <a:custGeom>
            <a:avLst/>
            <a:gdLst>
              <a:gd name="connsiteX0" fmla="*/ 0 w 4248150"/>
              <a:gd name="connsiteY0" fmla="*/ 0 h 2951163"/>
              <a:gd name="connsiteX1" fmla="*/ 479434 w 4248150"/>
              <a:gd name="connsiteY1" fmla="*/ 0 h 2951163"/>
              <a:gd name="connsiteX2" fmla="*/ 1001350 w 4248150"/>
              <a:gd name="connsiteY2" fmla="*/ 0 h 2951163"/>
              <a:gd name="connsiteX3" fmla="*/ 1608228 w 4248150"/>
              <a:gd name="connsiteY3" fmla="*/ 0 h 2951163"/>
              <a:gd name="connsiteX4" fmla="*/ 2172625 w 4248150"/>
              <a:gd name="connsiteY4" fmla="*/ 0 h 2951163"/>
              <a:gd name="connsiteX5" fmla="*/ 2694541 w 4248150"/>
              <a:gd name="connsiteY5" fmla="*/ 0 h 2951163"/>
              <a:gd name="connsiteX6" fmla="*/ 3343901 w 4248150"/>
              <a:gd name="connsiteY6" fmla="*/ 0 h 2951163"/>
              <a:gd name="connsiteX7" fmla="*/ 4248150 w 4248150"/>
              <a:gd name="connsiteY7" fmla="*/ 0 h 2951163"/>
              <a:gd name="connsiteX8" fmla="*/ 4248150 w 4248150"/>
              <a:gd name="connsiteY8" fmla="*/ 649256 h 2951163"/>
              <a:gd name="connsiteX9" fmla="*/ 4248150 w 4248150"/>
              <a:gd name="connsiteY9" fmla="*/ 1150954 h 2951163"/>
              <a:gd name="connsiteX10" fmla="*/ 4248150 w 4248150"/>
              <a:gd name="connsiteY10" fmla="*/ 1800209 h 2951163"/>
              <a:gd name="connsiteX11" fmla="*/ 4248150 w 4248150"/>
              <a:gd name="connsiteY11" fmla="*/ 2331419 h 2951163"/>
              <a:gd name="connsiteX12" fmla="*/ 4248150 w 4248150"/>
              <a:gd name="connsiteY12" fmla="*/ 2951163 h 2951163"/>
              <a:gd name="connsiteX13" fmla="*/ 3556308 w 4248150"/>
              <a:gd name="connsiteY13" fmla="*/ 2951163 h 2951163"/>
              <a:gd name="connsiteX14" fmla="*/ 2991911 w 4248150"/>
              <a:gd name="connsiteY14" fmla="*/ 2951163 h 2951163"/>
              <a:gd name="connsiteX15" fmla="*/ 2342551 w 4248150"/>
              <a:gd name="connsiteY15" fmla="*/ 2951163 h 2951163"/>
              <a:gd name="connsiteX16" fmla="*/ 1863117 w 4248150"/>
              <a:gd name="connsiteY16" fmla="*/ 2951163 h 2951163"/>
              <a:gd name="connsiteX17" fmla="*/ 1383683 w 4248150"/>
              <a:gd name="connsiteY17" fmla="*/ 2951163 h 2951163"/>
              <a:gd name="connsiteX18" fmla="*/ 861768 w 4248150"/>
              <a:gd name="connsiteY18" fmla="*/ 2951163 h 2951163"/>
              <a:gd name="connsiteX19" fmla="*/ 0 w 4248150"/>
              <a:gd name="connsiteY19" fmla="*/ 2951163 h 2951163"/>
              <a:gd name="connsiteX20" fmla="*/ 0 w 4248150"/>
              <a:gd name="connsiteY20" fmla="*/ 2390442 h 2951163"/>
              <a:gd name="connsiteX21" fmla="*/ 0 w 4248150"/>
              <a:gd name="connsiteY21" fmla="*/ 1800209 h 2951163"/>
              <a:gd name="connsiteX22" fmla="*/ 0 w 4248150"/>
              <a:gd name="connsiteY22" fmla="*/ 1269000 h 2951163"/>
              <a:gd name="connsiteX23" fmla="*/ 0 w 4248150"/>
              <a:gd name="connsiteY23" fmla="*/ 737791 h 2951163"/>
              <a:gd name="connsiteX24" fmla="*/ 0 w 424815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48150" h="2951163" extrusionOk="0">
                <a:moveTo>
                  <a:pt x="0" y="0"/>
                </a:moveTo>
                <a:cubicBezTo>
                  <a:pt x="150604" y="22448"/>
                  <a:pt x="240946" y="-1826"/>
                  <a:pt x="479434" y="0"/>
                </a:cubicBezTo>
                <a:cubicBezTo>
                  <a:pt x="717922" y="1826"/>
                  <a:pt x="792817" y="3941"/>
                  <a:pt x="1001350" y="0"/>
                </a:cubicBezTo>
                <a:cubicBezTo>
                  <a:pt x="1209883" y="-3941"/>
                  <a:pt x="1470736" y="22828"/>
                  <a:pt x="1608228" y="0"/>
                </a:cubicBezTo>
                <a:cubicBezTo>
                  <a:pt x="1745720" y="-22828"/>
                  <a:pt x="2019360" y="20245"/>
                  <a:pt x="2172625" y="0"/>
                </a:cubicBezTo>
                <a:cubicBezTo>
                  <a:pt x="2325890" y="-20245"/>
                  <a:pt x="2560964" y="-13088"/>
                  <a:pt x="2694541" y="0"/>
                </a:cubicBezTo>
                <a:cubicBezTo>
                  <a:pt x="2828118" y="13088"/>
                  <a:pt x="3097385" y="-1340"/>
                  <a:pt x="3343901" y="0"/>
                </a:cubicBezTo>
                <a:cubicBezTo>
                  <a:pt x="3590417" y="1340"/>
                  <a:pt x="4062877" y="28857"/>
                  <a:pt x="4248150" y="0"/>
                </a:cubicBezTo>
                <a:cubicBezTo>
                  <a:pt x="4248255" y="211258"/>
                  <a:pt x="4241679" y="514894"/>
                  <a:pt x="4248150" y="649256"/>
                </a:cubicBezTo>
                <a:cubicBezTo>
                  <a:pt x="4254621" y="783618"/>
                  <a:pt x="4234639" y="969180"/>
                  <a:pt x="4248150" y="1150954"/>
                </a:cubicBezTo>
                <a:cubicBezTo>
                  <a:pt x="4261661" y="1332728"/>
                  <a:pt x="4252020" y="1576998"/>
                  <a:pt x="4248150" y="1800209"/>
                </a:cubicBezTo>
                <a:cubicBezTo>
                  <a:pt x="4244280" y="2023421"/>
                  <a:pt x="4254041" y="2072380"/>
                  <a:pt x="4248150" y="2331419"/>
                </a:cubicBezTo>
                <a:cubicBezTo>
                  <a:pt x="4242260" y="2590458"/>
                  <a:pt x="4225186" y="2806842"/>
                  <a:pt x="4248150" y="2951163"/>
                </a:cubicBezTo>
                <a:cubicBezTo>
                  <a:pt x="3936779" y="2918452"/>
                  <a:pt x="3837269" y="2921316"/>
                  <a:pt x="3556308" y="2951163"/>
                </a:cubicBezTo>
                <a:cubicBezTo>
                  <a:pt x="3275347" y="2981010"/>
                  <a:pt x="3159884" y="2933481"/>
                  <a:pt x="2991911" y="2951163"/>
                </a:cubicBezTo>
                <a:cubicBezTo>
                  <a:pt x="2823938" y="2968845"/>
                  <a:pt x="2510767" y="2921130"/>
                  <a:pt x="2342551" y="2951163"/>
                </a:cubicBezTo>
                <a:cubicBezTo>
                  <a:pt x="2174335" y="2981196"/>
                  <a:pt x="2030374" y="2950726"/>
                  <a:pt x="1863117" y="2951163"/>
                </a:cubicBezTo>
                <a:cubicBezTo>
                  <a:pt x="1695860" y="2951600"/>
                  <a:pt x="1603989" y="2969319"/>
                  <a:pt x="1383683" y="2951163"/>
                </a:cubicBezTo>
                <a:cubicBezTo>
                  <a:pt x="1163377" y="2933007"/>
                  <a:pt x="1042591" y="2962639"/>
                  <a:pt x="861768" y="2951163"/>
                </a:cubicBezTo>
                <a:cubicBezTo>
                  <a:pt x="680946" y="2939687"/>
                  <a:pt x="239181" y="2979784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4598410-61C9-488A-B32C-A874D97B4346}"/>
              </a:ext>
            </a:extLst>
          </p:cNvPr>
          <p:cNvSpPr/>
          <p:nvPr/>
        </p:nvSpPr>
        <p:spPr>
          <a:xfrm>
            <a:off x="2413609" y="674770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15C8446-0F5A-4DB2-BE3E-B51E6F77BE03}"/>
              </a:ext>
            </a:extLst>
          </p:cNvPr>
          <p:cNvSpPr/>
          <p:nvPr/>
        </p:nvSpPr>
        <p:spPr>
          <a:xfrm>
            <a:off x="4581525" y="6758243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0E94346-53CB-4F95-A814-435DF2CE71B5}"/>
              </a:ext>
            </a:extLst>
          </p:cNvPr>
          <p:cNvSpPr/>
          <p:nvPr/>
        </p:nvSpPr>
        <p:spPr>
          <a:xfrm>
            <a:off x="225425" y="67459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CAC2F2D-700C-409F-9F7A-D860B7C9AD33}"/>
              </a:ext>
            </a:extLst>
          </p:cNvPr>
          <p:cNvSpPr/>
          <p:nvPr/>
        </p:nvSpPr>
        <p:spPr>
          <a:xfrm>
            <a:off x="4600981" y="361079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92D0BD-A8C1-4465-A69C-8E46D27F16A3}"/>
              </a:ext>
            </a:extLst>
          </p:cNvPr>
          <p:cNvSpPr txBox="1"/>
          <p:nvPr/>
        </p:nvSpPr>
        <p:spPr>
          <a:xfrm>
            <a:off x="267819" y="632376"/>
            <a:ext cx="1966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Hey Opa, hast du vielleicht 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kurz Zeit für mich?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CEDD10-4885-4751-AC24-8FB3D31ED69E}"/>
              </a:ext>
            </a:extLst>
          </p:cNvPr>
          <p:cNvSpPr txBox="1"/>
          <p:nvPr/>
        </p:nvSpPr>
        <p:spPr>
          <a:xfrm>
            <a:off x="2329570" y="528544"/>
            <a:ext cx="21971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So…für meine Mathematik Hausaufgabe </a:t>
            </a:r>
            <a:r>
              <a:rPr lang="de-DE" sz="1000" dirty="0">
                <a:latin typeface="Pangolin" panose="00000500000000000000" pitchFamily="2" charset="0"/>
              </a:rPr>
              <a:t>muss ich ein Szenario mit einer mathematischen Denkweise beschreiben. Aber ich weiß nicht, wie ich das angehen soll.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4B6FC0-8E52-49E0-A42F-5819DA76490E}"/>
              </a:ext>
            </a:extLst>
          </p:cNvPr>
          <p:cNvSpPr txBox="1"/>
          <p:nvPr/>
        </p:nvSpPr>
        <p:spPr>
          <a:xfrm>
            <a:off x="1555884" y="1317075"/>
            <a:ext cx="5417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Sicher.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FC76032-6472-42A7-9F81-6EDD70FC8732}"/>
              </a:ext>
            </a:extLst>
          </p:cNvPr>
          <p:cNvSpPr txBox="1"/>
          <p:nvPr/>
        </p:nvSpPr>
        <p:spPr>
          <a:xfrm>
            <a:off x="3768724" y="1448301"/>
            <a:ext cx="6667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Hmm</a:t>
            </a:r>
            <a:r>
              <a:rPr lang="de-DE" sz="1000" dirty="0">
                <a:latin typeface="Pangolin" panose="00000500000000000000" pitchFamily="2" charset="0"/>
              </a:rPr>
              <a:t>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E55F0D-1374-442B-8C82-48FCEA4796A4}"/>
              </a:ext>
            </a:extLst>
          </p:cNvPr>
          <p:cNvSpPr txBox="1"/>
          <p:nvPr/>
        </p:nvSpPr>
        <p:spPr>
          <a:xfrm>
            <a:off x="4613835" y="667852"/>
            <a:ext cx="19970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Ich hätte da eine Idee, aber lass uns die am Besten im Restaurant um die Ecke besprechen.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AFCC845-7912-40D3-ABE8-DEC2E9DD0B0B}"/>
              </a:ext>
            </a:extLst>
          </p:cNvPr>
          <p:cNvSpPr txBox="1"/>
          <p:nvPr/>
        </p:nvSpPr>
        <p:spPr>
          <a:xfrm>
            <a:off x="419101" y="3905775"/>
            <a:ext cx="1479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Aber wieso gehen wir für meine Hausaufgabe in ein Restaurant?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6037A6F-86BA-497F-AF88-9A18F21E9A4B}"/>
              </a:ext>
            </a:extLst>
          </p:cNvPr>
          <p:cNvSpPr txBox="1"/>
          <p:nvPr/>
        </p:nvSpPr>
        <p:spPr>
          <a:xfrm>
            <a:off x="4654712" y="3617821"/>
            <a:ext cx="19520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Nah, du brauchst doch ein Szenario – un</a:t>
            </a:r>
            <a:r>
              <a:rPr lang="de-DE" sz="1000" dirty="0">
                <a:latin typeface="Pangolin" panose="00000500000000000000" pitchFamily="2" charset="0"/>
              </a:rPr>
              <a:t>d ich hier gibt es ein gutes Beispiel dafür.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7B59CE9-42CA-4364-836F-E0CA5AD66EC0}"/>
              </a:ext>
            </a:extLst>
          </p:cNvPr>
          <p:cNvSpPr txBox="1"/>
          <p:nvPr/>
        </p:nvSpPr>
        <p:spPr>
          <a:xfrm>
            <a:off x="389798" y="6846612"/>
            <a:ext cx="1330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Betrachte den Kellner mal genauer.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1F8110-EB40-4652-9204-0B7E3CE13507}"/>
              </a:ext>
            </a:extLst>
          </p:cNvPr>
          <p:cNvSpPr txBox="1"/>
          <p:nvPr/>
        </p:nvSpPr>
        <p:spPr>
          <a:xfrm>
            <a:off x="2461333" y="6825496"/>
            <a:ext cx="193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Er rennt herum und notiert sich die Bestellungen der Kunden.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881E28-81CC-43CA-B8EA-1F672F1D4615}"/>
              </a:ext>
            </a:extLst>
          </p:cNvPr>
          <p:cNvSpPr txBox="1"/>
          <p:nvPr/>
        </p:nvSpPr>
        <p:spPr>
          <a:xfrm>
            <a:off x="2542283" y="7528476"/>
            <a:ext cx="1057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Was hätten Sie heute gerne?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051E2C7-DC20-4060-B695-6707A6508000}"/>
              </a:ext>
            </a:extLst>
          </p:cNvPr>
          <p:cNvSpPr txBox="1"/>
          <p:nvPr/>
        </p:nvSpPr>
        <p:spPr>
          <a:xfrm>
            <a:off x="4624676" y="6790600"/>
            <a:ext cx="1982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Ich hätte gerne einen Salat, bitte.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53E7053-BA1E-4399-9E83-539B44F36339}"/>
              </a:ext>
            </a:extLst>
          </p:cNvPr>
          <p:cNvSpPr txBox="1"/>
          <p:nvPr/>
        </p:nvSpPr>
        <p:spPr>
          <a:xfrm>
            <a:off x="5061999" y="7328421"/>
            <a:ext cx="1233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Ich will den Spezial Fisch probieren!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ED9E0F0-71E0-4370-A870-8E0A52A50FAA}"/>
              </a:ext>
            </a:extLst>
          </p:cNvPr>
          <p:cNvSpPr txBox="1"/>
          <p:nvPr/>
        </p:nvSpPr>
        <p:spPr>
          <a:xfrm>
            <a:off x="4990070" y="9128467"/>
            <a:ext cx="1181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Ein Wiener Schnitzel, bitte.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AFBAEF4-CEA9-4F85-4283-E640295C84E9}"/>
              </a:ext>
            </a:extLst>
          </p:cNvPr>
          <p:cNvSpPr/>
          <p:nvPr/>
        </p:nvSpPr>
        <p:spPr>
          <a:xfrm rot="16200000">
            <a:off x="6817697" y="5615700"/>
            <a:ext cx="324465" cy="61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F61450-C3E4-58A4-E94D-F0D2144D0E07}"/>
              </a:ext>
            </a:extLst>
          </p:cNvPr>
          <p:cNvSpPr/>
          <p:nvPr/>
        </p:nvSpPr>
        <p:spPr>
          <a:xfrm rot="16200000">
            <a:off x="4448218" y="6276613"/>
            <a:ext cx="231215" cy="7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422FDEE-087B-E8DF-AFD3-2A9C3A0185D4}"/>
              </a:ext>
            </a:extLst>
          </p:cNvPr>
          <p:cNvSpPr/>
          <p:nvPr/>
        </p:nvSpPr>
        <p:spPr>
          <a:xfrm rot="16200000">
            <a:off x="-176836" y="8546119"/>
            <a:ext cx="393294" cy="389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feld 49">
            <a:extLst>
              <a:ext uri="{FF2B5EF4-FFF2-40B4-BE49-F238E27FC236}">
                <a16:creationId xmlns:a16="http://schemas.microsoft.com/office/drawing/2014/main" id="{44C22F38-3934-4674-8202-7610668B5BE2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Mathematisches Denken</a:t>
            </a:r>
          </a:p>
        </p:txBody>
      </p:sp>
    </p:spTree>
    <p:extLst>
      <p:ext uri="{BB962C8B-B14F-4D97-AF65-F5344CB8AC3E}">
        <p14:creationId xmlns:p14="http://schemas.microsoft.com/office/powerpoint/2010/main" val="13106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A036A61-A4EB-903C-7C93-6DE41CB5F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46313"/>
            <a:ext cx="6858000" cy="9905385"/>
          </a:xfrm>
          <a:prstGeom prst="rect">
            <a:avLst/>
          </a:prstGeom>
        </p:spPr>
      </p:pic>
      <p:pic>
        <p:nvPicPr>
          <p:cNvPr id="40" name="Grafik 39" descr="Ein Bild, das Text, Silhouette, Vektorgrafiken enthält.&#10;&#10;Automatisch generierte Beschreibung">
            <a:extLst>
              <a:ext uri="{FF2B5EF4-FFF2-40B4-BE49-F238E27FC236}">
                <a16:creationId xmlns:a16="http://schemas.microsoft.com/office/drawing/2014/main" id="{DAFE9B8B-8ED1-8BC1-8CDB-FCA08A438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" y="-7566"/>
            <a:ext cx="6858000" cy="99053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A4221AB-8C7D-42B5-BB12-1928B4339DAD}"/>
              </a:ext>
            </a:extLst>
          </p:cNvPr>
          <p:cNvSpPr/>
          <p:nvPr/>
        </p:nvSpPr>
        <p:spPr>
          <a:xfrm>
            <a:off x="2351409" y="1749376"/>
            <a:ext cx="51054" cy="1483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124154-31C6-431C-896B-FB281F72C63C}"/>
              </a:ext>
            </a:extLst>
          </p:cNvPr>
          <p:cNvSpPr/>
          <p:nvPr/>
        </p:nvSpPr>
        <p:spPr>
          <a:xfrm rot="16200000">
            <a:off x="-940371" y="2439850"/>
            <a:ext cx="1595438" cy="767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DC15F78-FF3D-4713-9A0F-8F987CF88EDB}"/>
              </a:ext>
            </a:extLst>
          </p:cNvPr>
          <p:cNvSpPr/>
          <p:nvPr/>
        </p:nvSpPr>
        <p:spPr>
          <a:xfrm>
            <a:off x="4454525" y="989045"/>
            <a:ext cx="127000" cy="234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7031F7-8C52-4BC4-B9C5-8E70100AC0F7}"/>
              </a:ext>
            </a:extLst>
          </p:cNvPr>
          <p:cNvSpPr/>
          <p:nvPr/>
        </p:nvSpPr>
        <p:spPr>
          <a:xfrm>
            <a:off x="2403475" y="52387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9E96E0-270D-4E43-A18D-B50D9F3EC858}"/>
              </a:ext>
            </a:extLst>
          </p:cNvPr>
          <p:cNvSpPr/>
          <p:nvPr/>
        </p:nvSpPr>
        <p:spPr>
          <a:xfrm>
            <a:off x="458152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500D747-9A2C-4EFE-9B77-BE94D402E91E}"/>
              </a:ext>
            </a:extLst>
          </p:cNvPr>
          <p:cNvSpPr/>
          <p:nvPr/>
        </p:nvSpPr>
        <p:spPr>
          <a:xfrm>
            <a:off x="2403475" y="673029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B2CE85-EDAA-40CE-91A0-7CF9037A8673}"/>
              </a:ext>
            </a:extLst>
          </p:cNvPr>
          <p:cNvSpPr txBox="1"/>
          <p:nvPr/>
        </p:nvSpPr>
        <p:spPr>
          <a:xfrm>
            <a:off x="347163" y="582585"/>
            <a:ext cx="1807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Der Kellner schreibt die Bestellung der Gäste auf…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7766320-C323-4F05-B79B-21F5B1A5F7A2}"/>
              </a:ext>
            </a:extLst>
          </p:cNvPr>
          <p:cNvSpPr txBox="1"/>
          <p:nvPr/>
        </p:nvSpPr>
        <p:spPr>
          <a:xfrm>
            <a:off x="2261896" y="603522"/>
            <a:ext cx="2305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…und kümmert sich um 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weitere Tische bis…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24C216A-D5C5-4BB2-8DD4-89F87B09606C}"/>
              </a:ext>
            </a:extLst>
          </p:cNvPr>
          <p:cNvSpPr txBox="1"/>
          <p:nvPr/>
        </p:nvSpPr>
        <p:spPr>
          <a:xfrm>
            <a:off x="4644208" y="651564"/>
            <a:ext cx="19256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Essen für Tisch Eins ist fertig!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10136DB-CD31-4F92-AD93-4D8E7954D92B}"/>
              </a:ext>
            </a:extLst>
          </p:cNvPr>
          <p:cNvSpPr txBox="1"/>
          <p:nvPr/>
        </p:nvSpPr>
        <p:spPr>
          <a:xfrm>
            <a:off x="5713458" y="1266591"/>
            <a:ext cx="8691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Komme!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56D796-B065-41B3-9424-D9E087929BDC}"/>
              </a:ext>
            </a:extLst>
          </p:cNvPr>
          <p:cNvSpPr txBox="1"/>
          <p:nvPr/>
        </p:nvSpPr>
        <p:spPr>
          <a:xfrm>
            <a:off x="154512" y="3652117"/>
            <a:ext cx="2144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Jetzt muss der Kellner jeden Gast das richtige Essen geben. Meistens fragt er wem was gehört.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F2AA65D-82EC-4378-AA41-79361034D199}"/>
              </a:ext>
            </a:extLst>
          </p:cNvPr>
          <p:cNvSpPr txBox="1"/>
          <p:nvPr/>
        </p:nvSpPr>
        <p:spPr>
          <a:xfrm>
            <a:off x="340812" y="4330030"/>
            <a:ext cx="12804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Einmal </a:t>
            </a:r>
            <a:r>
              <a:rPr lang="de-DE" sz="1000" dirty="0">
                <a:latin typeface="Pangolin" panose="00000500000000000000" pitchFamily="2" charset="0"/>
              </a:rPr>
              <a:t>der Salat?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C4F8E2-F1E5-42CA-93A7-FB36A1F72476}"/>
              </a:ext>
            </a:extLst>
          </p:cNvPr>
          <p:cNvSpPr txBox="1"/>
          <p:nvPr/>
        </p:nvSpPr>
        <p:spPr>
          <a:xfrm>
            <a:off x="317426" y="4815415"/>
            <a:ext cx="5831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Ja!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2E880B1-4D80-4221-B780-CFBE6FE470F0}"/>
              </a:ext>
            </a:extLst>
          </p:cNvPr>
          <p:cNvSpPr txBox="1"/>
          <p:nvPr/>
        </p:nvSpPr>
        <p:spPr>
          <a:xfrm>
            <a:off x="2369846" y="3640138"/>
            <a:ext cx="12804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Für Sie, Madame.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F3FA7B9-77CE-4CBD-8983-01F6D461E8F9}"/>
              </a:ext>
            </a:extLst>
          </p:cNvPr>
          <p:cNvSpPr txBox="1"/>
          <p:nvPr/>
        </p:nvSpPr>
        <p:spPr>
          <a:xfrm>
            <a:off x="2582500" y="4006060"/>
            <a:ext cx="1280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Wer bekommt 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den Fisch?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2A36435-50C5-4438-965F-C7FE55ECC0FE}"/>
              </a:ext>
            </a:extLst>
          </p:cNvPr>
          <p:cNvSpPr txBox="1"/>
          <p:nvPr/>
        </p:nvSpPr>
        <p:spPr>
          <a:xfrm>
            <a:off x="3440968" y="4647739"/>
            <a:ext cx="87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Der ist für mich!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DF58F9-B396-413E-B575-4DB8B8D74ACB}"/>
              </a:ext>
            </a:extLst>
          </p:cNvPr>
          <p:cNvSpPr txBox="1"/>
          <p:nvPr/>
        </p:nvSpPr>
        <p:spPr>
          <a:xfrm>
            <a:off x="4644208" y="3645767"/>
            <a:ext cx="19256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Für das letzte Essen muss er nicht mehr fragen, da nur noch ein Gericht und ein Gast da ist.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4E15962-42BB-4800-B61A-1F5083B52D73}"/>
              </a:ext>
            </a:extLst>
          </p:cNvPr>
          <p:cNvSpPr txBox="1"/>
          <p:nvPr/>
        </p:nvSpPr>
        <p:spPr>
          <a:xfrm>
            <a:off x="4756150" y="4360568"/>
            <a:ext cx="132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Und für Sie, ein Wiener Schnitzel.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9DD36E4-26CB-4C0B-8B3C-4552D5FF2FE9}"/>
              </a:ext>
            </a:extLst>
          </p:cNvPr>
          <p:cNvSpPr txBox="1"/>
          <p:nvPr/>
        </p:nvSpPr>
        <p:spPr>
          <a:xfrm>
            <a:off x="5949610" y="4945127"/>
            <a:ext cx="611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Danke!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3" name="Sprechblase: rechteckig mit abgerundeten Ecken 32">
            <a:extLst>
              <a:ext uri="{FF2B5EF4-FFF2-40B4-BE49-F238E27FC236}">
                <a16:creationId xmlns:a16="http://schemas.microsoft.com/office/drawing/2014/main" id="{0C233EFC-D749-4B5C-9BBA-CAF6FB26532D}"/>
              </a:ext>
            </a:extLst>
          </p:cNvPr>
          <p:cNvSpPr/>
          <p:nvPr/>
        </p:nvSpPr>
        <p:spPr>
          <a:xfrm>
            <a:off x="340812" y="6837130"/>
            <a:ext cx="1837237" cy="1076892"/>
          </a:xfrm>
          <a:custGeom>
            <a:avLst/>
            <a:gdLst>
              <a:gd name="connsiteX0" fmla="*/ 0 w 1837237"/>
              <a:gd name="connsiteY0" fmla="*/ 179486 h 1076892"/>
              <a:gd name="connsiteX1" fmla="*/ 179486 w 1837237"/>
              <a:gd name="connsiteY1" fmla="*/ 0 h 1076892"/>
              <a:gd name="connsiteX2" fmla="*/ 306206 w 1837237"/>
              <a:gd name="connsiteY2" fmla="*/ 0 h 1076892"/>
              <a:gd name="connsiteX3" fmla="*/ 306206 w 1837237"/>
              <a:gd name="connsiteY3" fmla="*/ 0 h 1076892"/>
              <a:gd name="connsiteX4" fmla="*/ 765515 w 1837237"/>
              <a:gd name="connsiteY4" fmla="*/ 0 h 1076892"/>
              <a:gd name="connsiteX5" fmla="*/ 1229478 w 1837237"/>
              <a:gd name="connsiteY5" fmla="*/ 0 h 1076892"/>
              <a:gd name="connsiteX6" fmla="*/ 1657751 w 1837237"/>
              <a:gd name="connsiteY6" fmla="*/ 0 h 1076892"/>
              <a:gd name="connsiteX7" fmla="*/ 1837237 w 1837237"/>
              <a:gd name="connsiteY7" fmla="*/ 179486 h 1076892"/>
              <a:gd name="connsiteX8" fmla="*/ 1837237 w 1837237"/>
              <a:gd name="connsiteY8" fmla="*/ 628187 h 1076892"/>
              <a:gd name="connsiteX9" fmla="*/ 1837237 w 1837237"/>
              <a:gd name="connsiteY9" fmla="*/ 628187 h 1076892"/>
              <a:gd name="connsiteX10" fmla="*/ 1837237 w 1837237"/>
              <a:gd name="connsiteY10" fmla="*/ 897410 h 1076892"/>
              <a:gd name="connsiteX11" fmla="*/ 1837237 w 1837237"/>
              <a:gd name="connsiteY11" fmla="*/ 897406 h 1076892"/>
              <a:gd name="connsiteX12" fmla="*/ 1657751 w 1837237"/>
              <a:gd name="connsiteY12" fmla="*/ 1076892 h 1076892"/>
              <a:gd name="connsiteX13" fmla="*/ 1211633 w 1837237"/>
              <a:gd name="connsiteY13" fmla="*/ 1076892 h 1076892"/>
              <a:gd name="connsiteX14" fmla="*/ 765515 w 1837237"/>
              <a:gd name="connsiteY14" fmla="*/ 1076892 h 1076892"/>
              <a:gd name="connsiteX15" fmla="*/ 343049 w 1837237"/>
              <a:gd name="connsiteY15" fmla="*/ 1382514 h 1076892"/>
              <a:gd name="connsiteX16" fmla="*/ 306206 w 1837237"/>
              <a:gd name="connsiteY16" fmla="*/ 1076892 h 1076892"/>
              <a:gd name="connsiteX17" fmla="*/ 179486 w 1837237"/>
              <a:gd name="connsiteY17" fmla="*/ 1076892 h 1076892"/>
              <a:gd name="connsiteX18" fmla="*/ 0 w 1837237"/>
              <a:gd name="connsiteY18" fmla="*/ 897406 h 1076892"/>
              <a:gd name="connsiteX19" fmla="*/ 0 w 1837237"/>
              <a:gd name="connsiteY19" fmla="*/ 897410 h 1076892"/>
              <a:gd name="connsiteX20" fmla="*/ 0 w 1837237"/>
              <a:gd name="connsiteY20" fmla="*/ 628187 h 1076892"/>
              <a:gd name="connsiteX21" fmla="*/ 0 w 1837237"/>
              <a:gd name="connsiteY21" fmla="*/ 628187 h 1076892"/>
              <a:gd name="connsiteX22" fmla="*/ 0 w 1837237"/>
              <a:gd name="connsiteY22" fmla="*/ 179486 h 107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37237" h="1076892" fill="none" extrusionOk="0">
                <a:moveTo>
                  <a:pt x="0" y="179486"/>
                </a:moveTo>
                <a:cubicBezTo>
                  <a:pt x="4138" y="82022"/>
                  <a:pt x="80657" y="2683"/>
                  <a:pt x="179486" y="0"/>
                </a:cubicBezTo>
                <a:cubicBezTo>
                  <a:pt x="236272" y="-4490"/>
                  <a:pt x="243398" y="5188"/>
                  <a:pt x="306206" y="0"/>
                </a:cubicBezTo>
                <a:lnTo>
                  <a:pt x="306206" y="0"/>
                </a:lnTo>
                <a:cubicBezTo>
                  <a:pt x="442208" y="-10163"/>
                  <a:pt x="586045" y="-21324"/>
                  <a:pt x="765515" y="0"/>
                </a:cubicBezTo>
                <a:cubicBezTo>
                  <a:pt x="902413" y="15028"/>
                  <a:pt x="1023964" y="7031"/>
                  <a:pt x="1229478" y="0"/>
                </a:cubicBezTo>
                <a:cubicBezTo>
                  <a:pt x="1434992" y="-7031"/>
                  <a:pt x="1542605" y="-16503"/>
                  <a:pt x="1657751" y="0"/>
                </a:cubicBezTo>
                <a:cubicBezTo>
                  <a:pt x="1761227" y="-8984"/>
                  <a:pt x="1832059" y="103901"/>
                  <a:pt x="1837237" y="179486"/>
                </a:cubicBezTo>
                <a:cubicBezTo>
                  <a:pt x="1856749" y="323491"/>
                  <a:pt x="1845927" y="430123"/>
                  <a:pt x="1837237" y="628187"/>
                </a:cubicBezTo>
                <a:lnTo>
                  <a:pt x="1837237" y="628187"/>
                </a:lnTo>
                <a:cubicBezTo>
                  <a:pt x="1836845" y="707898"/>
                  <a:pt x="1824182" y="789470"/>
                  <a:pt x="1837237" y="897410"/>
                </a:cubicBezTo>
                <a:lnTo>
                  <a:pt x="1837237" y="897406"/>
                </a:lnTo>
                <a:cubicBezTo>
                  <a:pt x="1839707" y="1016238"/>
                  <a:pt x="1754741" y="1083274"/>
                  <a:pt x="1657751" y="1076892"/>
                </a:cubicBezTo>
                <a:cubicBezTo>
                  <a:pt x="1527053" y="1077489"/>
                  <a:pt x="1334941" y="1062013"/>
                  <a:pt x="1211633" y="1076892"/>
                </a:cubicBezTo>
                <a:cubicBezTo>
                  <a:pt x="1088325" y="1091771"/>
                  <a:pt x="911904" y="1089152"/>
                  <a:pt x="765515" y="1076892"/>
                </a:cubicBezTo>
                <a:cubicBezTo>
                  <a:pt x="574766" y="1221982"/>
                  <a:pt x="523377" y="1245305"/>
                  <a:pt x="343049" y="1382514"/>
                </a:cubicBezTo>
                <a:cubicBezTo>
                  <a:pt x="334022" y="1282502"/>
                  <a:pt x="302711" y="1143230"/>
                  <a:pt x="306206" y="1076892"/>
                </a:cubicBezTo>
                <a:cubicBezTo>
                  <a:pt x="246574" y="1082870"/>
                  <a:pt x="230167" y="1078895"/>
                  <a:pt x="179486" y="1076892"/>
                </a:cubicBezTo>
                <a:cubicBezTo>
                  <a:pt x="82781" y="1081608"/>
                  <a:pt x="6070" y="1015728"/>
                  <a:pt x="0" y="897406"/>
                </a:cubicBezTo>
                <a:lnTo>
                  <a:pt x="0" y="897410"/>
                </a:lnTo>
                <a:cubicBezTo>
                  <a:pt x="-8778" y="814640"/>
                  <a:pt x="-11372" y="697292"/>
                  <a:pt x="0" y="628187"/>
                </a:cubicBezTo>
                <a:lnTo>
                  <a:pt x="0" y="628187"/>
                </a:lnTo>
                <a:cubicBezTo>
                  <a:pt x="15261" y="461476"/>
                  <a:pt x="-18525" y="364872"/>
                  <a:pt x="0" y="179486"/>
                </a:cubicBezTo>
                <a:close/>
              </a:path>
              <a:path w="1837237" h="1076892" stroke="0" extrusionOk="0">
                <a:moveTo>
                  <a:pt x="0" y="179486"/>
                </a:moveTo>
                <a:cubicBezTo>
                  <a:pt x="-3025" y="78317"/>
                  <a:pt x="82793" y="-797"/>
                  <a:pt x="179486" y="0"/>
                </a:cubicBezTo>
                <a:cubicBezTo>
                  <a:pt x="214016" y="2283"/>
                  <a:pt x="248360" y="-3123"/>
                  <a:pt x="306206" y="0"/>
                </a:cubicBezTo>
                <a:lnTo>
                  <a:pt x="306206" y="0"/>
                </a:lnTo>
                <a:cubicBezTo>
                  <a:pt x="442122" y="-4851"/>
                  <a:pt x="618047" y="10881"/>
                  <a:pt x="765515" y="0"/>
                </a:cubicBezTo>
                <a:cubicBezTo>
                  <a:pt x="984633" y="-15635"/>
                  <a:pt x="1105243" y="7815"/>
                  <a:pt x="1229478" y="0"/>
                </a:cubicBezTo>
                <a:cubicBezTo>
                  <a:pt x="1353713" y="-7815"/>
                  <a:pt x="1550633" y="-5422"/>
                  <a:pt x="1657751" y="0"/>
                </a:cubicBezTo>
                <a:cubicBezTo>
                  <a:pt x="1767562" y="6149"/>
                  <a:pt x="1835855" y="82114"/>
                  <a:pt x="1837237" y="179486"/>
                </a:cubicBezTo>
                <a:cubicBezTo>
                  <a:pt x="1824404" y="376464"/>
                  <a:pt x="1825080" y="435492"/>
                  <a:pt x="1837237" y="628187"/>
                </a:cubicBezTo>
                <a:lnTo>
                  <a:pt x="1837237" y="628187"/>
                </a:lnTo>
                <a:cubicBezTo>
                  <a:pt x="1843535" y="761825"/>
                  <a:pt x="1824182" y="828910"/>
                  <a:pt x="1837237" y="897410"/>
                </a:cubicBezTo>
                <a:lnTo>
                  <a:pt x="1837237" y="897406"/>
                </a:lnTo>
                <a:cubicBezTo>
                  <a:pt x="1823317" y="988593"/>
                  <a:pt x="1765919" y="1072034"/>
                  <a:pt x="1657751" y="1076892"/>
                </a:cubicBezTo>
                <a:cubicBezTo>
                  <a:pt x="1446867" y="1089314"/>
                  <a:pt x="1378918" y="1076130"/>
                  <a:pt x="1202711" y="1076892"/>
                </a:cubicBezTo>
                <a:cubicBezTo>
                  <a:pt x="1026504" y="1077654"/>
                  <a:pt x="923442" y="1088828"/>
                  <a:pt x="765515" y="1076892"/>
                </a:cubicBezTo>
                <a:cubicBezTo>
                  <a:pt x="595809" y="1204093"/>
                  <a:pt x="544045" y="1266652"/>
                  <a:pt x="343049" y="1382514"/>
                </a:cubicBezTo>
                <a:cubicBezTo>
                  <a:pt x="323250" y="1290206"/>
                  <a:pt x="334933" y="1217724"/>
                  <a:pt x="306206" y="1076892"/>
                </a:cubicBezTo>
                <a:cubicBezTo>
                  <a:pt x="265169" y="1073619"/>
                  <a:pt x="241654" y="1075628"/>
                  <a:pt x="179486" y="1076892"/>
                </a:cubicBezTo>
                <a:cubicBezTo>
                  <a:pt x="85493" y="1067301"/>
                  <a:pt x="5291" y="996210"/>
                  <a:pt x="0" y="897406"/>
                </a:cubicBezTo>
                <a:lnTo>
                  <a:pt x="0" y="897410"/>
                </a:lnTo>
                <a:cubicBezTo>
                  <a:pt x="6724" y="775155"/>
                  <a:pt x="-7924" y="740552"/>
                  <a:pt x="0" y="628187"/>
                </a:cubicBezTo>
                <a:lnTo>
                  <a:pt x="0" y="628187"/>
                </a:lnTo>
                <a:cubicBezTo>
                  <a:pt x="-19033" y="493300"/>
                  <a:pt x="-1594" y="400584"/>
                  <a:pt x="0" y="179486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08817758">
                  <a:prstGeom prst="wedgeRoundRectCallout">
                    <a:avLst>
                      <a:gd name="adj1" fmla="val -31328"/>
                      <a:gd name="adj2" fmla="val 78380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Nun könnten wir dieses Szenario, das richtige Essen zum richtigen Kunden zu bringen, nehmen und versuchen, einen mathematischen Ansatz für dieses "Problem" zu finden.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D31D6E0-FA84-4BF7-8596-48C1293642A5}"/>
              </a:ext>
            </a:extLst>
          </p:cNvPr>
          <p:cNvSpPr txBox="1"/>
          <p:nvPr/>
        </p:nvSpPr>
        <p:spPr>
          <a:xfrm>
            <a:off x="2428467" y="6844331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Wir haben drei Gäste und drei Gerichte.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8F21897-5AAA-47E6-8150-1D0699452F70}"/>
              </a:ext>
            </a:extLst>
          </p:cNvPr>
          <p:cNvSpPr txBox="1"/>
          <p:nvPr/>
        </p:nvSpPr>
        <p:spPr>
          <a:xfrm>
            <a:off x="2426241" y="9103566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Das heißt wir haben neun verschiedene möglich Kombinationen.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56F6933-ED78-47EC-B1D9-1CF1175B117F}"/>
              </a:ext>
            </a:extLst>
          </p:cNvPr>
          <p:cNvSpPr txBox="1"/>
          <p:nvPr/>
        </p:nvSpPr>
        <p:spPr>
          <a:xfrm>
            <a:off x="4787224" y="6784941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Was passiert wenn wir eine Verbindung gefunden haben?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15077F1-516D-4AF8-9BF6-7E7CFD18D556}"/>
              </a:ext>
            </a:extLst>
          </p:cNvPr>
          <p:cNvSpPr txBox="1"/>
          <p:nvPr/>
        </p:nvSpPr>
        <p:spPr>
          <a:xfrm>
            <a:off x="4606516" y="9167066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Wie viele Möglichkeiten bleiben  dann übrig?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pic>
        <p:nvPicPr>
          <p:cNvPr id="38" name="Grafik 3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CD2D83-0B43-4F67-83F0-73CFA1A54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08" y="6799410"/>
            <a:ext cx="304801" cy="256033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48DA395-912E-6370-6530-8B2D438DD75F}"/>
              </a:ext>
            </a:extLst>
          </p:cNvPr>
          <p:cNvSpPr/>
          <p:nvPr/>
        </p:nvSpPr>
        <p:spPr>
          <a:xfrm rot="16200000">
            <a:off x="1144791" y="1971112"/>
            <a:ext cx="83117" cy="3120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31E1E4-C304-4F01-BA61-8E8366E283AA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3D68691-7F81-BCAC-9039-1567134076DD}"/>
              </a:ext>
            </a:extLst>
          </p:cNvPr>
          <p:cNvSpPr/>
          <p:nvPr/>
        </p:nvSpPr>
        <p:spPr>
          <a:xfrm rot="16200000">
            <a:off x="1450882" y="8165723"/>
            <a:ext cx="83117" cy="3120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7B3EB46-34A8-6C33-29EB-C5C61CD0228C}"/>
              </a:ext>
            </a:extLst>
          </p:cNvPr>
          <p:cNvSpPr/>
          <p:nvPr/>
        </p:nvSpPr>
        <p:spPr>
          <a:xfrm rot="16200000">
            <a:off x="-549284" y="8900147"/>
            <a:ext cx="1147138" cy="415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6603D6A-0AD8-4A93-851A-352A345B7962}"/>
              </a:ext>
            </a:extLst>
          </p:cNvPr>
          <p:cNvSpPr/>
          <p:nvPr/>
        </p:nvSpPr>
        <p:spPr>
          <a:xfrm>
            <a:off x="225425" y="673029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BD671AE2-0ACB-036B-A28D-4E3384F831E5}"/>
              </a:ext>
            </a:extLst>
          </p:cNvPr>
          <p:cNvSpPr/>
          <p:nvPr/>
        </p:nvSpPr>
        <p:spPr>
          <a:xfrm rot="16200000">
            <a:off x="953416" y="5773346"/>
            <a:ext cx="110987" cy="170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0375222-57A4-4DAB-DE64-FA414EFDB4EE}"/>
              </a:ext>
            </a:extLst>
          </p:cNvPr>
          <p:cNvSpPr/>
          <p:nvPr/>
        </p:nvSpPr>
        <p:spPr>
          <a:xfrm rot="16200000">
            <a:off x="3124008" y="5782061"/>
            <a:ext cx="110987" cy="170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3D98A36-D728-0D7E-AB35-853DAFA76725}"/>
              </a:ext>
            </a:extLst>
          </p:cNvPr>
          <p:cNvSpPr/>
          <p:nvPr/>
        </p:nvSpPr>
        <p:spPr>
          <a:xfrm rot="16200000">
            <a:off x="5325421" y="5798027"/>
            <a:ext cx="110987" cy="170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08C70B1-C6BC-4320-89DD-D636EA3B83EE}"/>
              </a:ext>
            </a:extLst>
          </p:cNvPr>
          <p:cNvSpPr/>
          <p:nvPr/>
        </p:nvSpPr>
        <p:spPr>
          <a:xfrm>
            <a:off x="225425" y="36226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C818BB-AADD-4CB4-A352-33F361B909AC}"/>
              </a:ext>
            </a:extLst>
          </p:cNvPr>
          <p:cNvSpPr/>
          <p:nvPr/>
        </p:nvSpPr>
        <p:spPr>
          <a:xfrm>
            <a:off x="2384425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0BC0C68-3404-4421-8423-F0146A1C1B87}"/>
              </a:ext>
            </a:extLst>
          </p:cNvPr>
          <p:cNvSpPr/>
          <p:nvPr/>
        </p:nvSpPr>
        <p:spPr>
          <a:xfrm>
            <a:off x="4589754" y="36210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7E88752-A0B8-46A0-A037-EE21803CA1C7}"/>
              </a:ext>
            </a:extLst>
          </p:cNvPr>
          <p:cNvSpPr/>
          <p:nvPr/>
        </p:nvSpPr>
        <p:spPr>
          <a:xfrm>
            <a:off x="4581525" y="671830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id="{CA2B0936-7A46-769C-0EE9-0CE5B3CF9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53" y="46315"/>
            <a:ext cx="6858000" cy="9905386"/>
          </a:xfrm>
          <a:prstGeom prst="rect">
            <a:avLst/>
          </a:prstGeom>
        </p:spPr>
      </p:pic>
      <p:sp>
        <p:nvSpPr>
          <p:cNvPr id="47" name="Rechteck 46">
            <a:extLst>
              <a:ext uri="{FF2B5EF4-FFF2-40B4-BE49-F238E27FC236}">
                <a16:creationId xmlns:a16="http://schemas.microsoft.com/office/drawing/2014/main" id="{8FBD7595-41B7-F33A-1254-7725387C295F}"/>
              </a:ext>
            </a:extLst>
          </p:cNvPr>
          <p:cNvSpPr/>
          <p:nvPr/>
        </p:nvSpPr>
        <p:spPr>
          <a:xfrm rot="16200000">
            <a:off x="2856567" y="3020733"/>
            <a:ext cx="119701" cy="1049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43ACB2A-8A3D-D010-97F2-A10D442E7580}"/>
              </a:ext>
            </a:extLst>
          </p:cNvPr>
          <p:cNvSpPr/>
          <p:nvPr/>
        </p:nvSpPr>
        <p:spPr>
          <a:xfrm rot="16200000">
            <a:off x="1922941" y="6013957"/>
            <a:ext cx="8480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692846-00C6-1DB8-E3E7-ADD75F11DB82}"/>
              </a:ext>
            </a:extLst>
          </p:cNvPr>
          <p:cNvSpPr/>
          <p:nvPr/>
        </p:nvSpPr>
        <p:spPr>
          <a:xfrm rot="16200000">
            <a:off x="4133667" y="5872705"/>
            <a:ext cx="8480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9E378F56-02F7-24C0-DED7-E585E49036F3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Mathematisches Denken</a:t>
            </a:r>
          </a:p>
        </p:txBody>
      </p:sp>
    </p:spTree>
    <p:extLst>
      <p:ext uri="{BB962C8B-B14F-4D97-AF65-F5344CB8AC3E}">
        <p14:creationId xmlns:p14="http://schemas.microsoft.com/office/powerpoint/2010/main" val="40912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2942D1-D67B-4EE3-B583-46158F49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511"/>
            <a:ext cx="6857999" cy="990538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B86FAD7B-2C6F-6251-4DCC-95CF1F025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32" y="849871"/>
            <a:ext cx="2125336" cy="106552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266CEAC-8C35-4A0B-B3A8-BEA84DC4F645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077381-D4D2-445B-832C-258968B888BE}"/>
              </a:ext>
            </a:extLst>
          </p:cNvPr>
          <p:cNvSpPr/>
          <p:nvPr/>
        </p:nvSpPr>
        <p:spPr>
          <a:xfrm>
            <a:off x="458152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44BA3E-88E5-4B1B-9A08-914364AB993E}"/>
              </a:ext>
            </a:extLst>
          </p:cNvPr>
          <p:cNvSpPr/>
          <p:nvPr/>
        </p:nvSpPr>
        <p:spPr>
          <a:xfrm>
            <a:off x="225425" y="36226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6F62F2-C52D-4BF5-A9DC-F94C474D3D98}"/>
              </a:ext>
            </a:extLst>
          </p:cNvPr>
          <p:cNvSpPr/>
          <p:nvPr/>
        </p:nvSpPr>
        <p:spPr>
          <a:xfrm>
            <a:off x="2403475" y="3621088"/>
            <a:ext cx="4229100" cy="2951163"/>
          </a:xfrm>
          <a:custGeom>
            <a:avLst/>
            <a:gdLst>
              <a:gd name="connsiteX0" fmla="*/ 0 w 4229100"/>
              <a:gd name="connsiteY0" fmla="*/ 0 h 2951163"/>
              <a:gd name="connsiteX1" fmla="*/ 477284 w 4229100"/>
              <a:gd name="connsiteY1" fmla="*/ 0 h 2951163"/>
              <a:gd name="connsiteX2" fmla="*/ 996859 w 4229100"/>
              <a:gd name="connsiteY2" fmla="*/ 0 h 2951163"/>
              <a:gd name="connsiteX3" fmla="*/ 1601016 w 4229100"/>
              <a:gd name="connsiteY3" fmla="*/ 0 h 2951163"/>
              <a:gd name="connsiteX4" fmla="*/ 2162883 w 4229100"/>
              <a:gd name="connsiteY4" fmla="*/ 0 h 2951163"/>
              <a:gd name="connsiteX5" fmla="*/ 2682458 w 4229100"/>
              <a:gd name="connsiteY5" fmla="*/ 0 h 2951163"/>
              <a:gd name="connsiteX6" fmla="*/ 3328906 w 4229100"/>
              <a:gd name="connsiteY6" fmla="*/ 0 h 2951163"/>
              <a:gd name="connsiteX7" fmla="*/ 4229100 w 4229100"/>
              <a:gd name="connsiteY7" fmla="*/ 0 h 2951163"/>
              <a:gd name="connsiteX8" fmla="*/ 4229100 w 4229100"/>
              <a:gd name="connsiteY8" fmla="*/ 649256 h 2951163"/>
              <a:gd name="connsiteX9" fmla="*/ 4229100 w 4229100"/>
              <a:gd name="connsiteY9" fmla="*/ 1150954 h 2951163"/>
              <a:gd name="connsiteX10" fmla="*/ 4229100 w 4229100"/>
              <a:gd name="connsiteY10" fmla="*/ 1800209 h 2951163"/>
              <a:gd name="connsiteX11" fmla="*/ 4229100 w 4229100"/>
              <a:gd name="connsiteY11" fmla="*/ 2331419 h 2951163"/>
              <a:gd name="connsiteX12" fmla="*/ 4229100 w 4229100"/>
              <a:gd name="connsiteY12" fmla="*/ 2951163 h 2951163"/>
              <a:gd name="connsiteX13" fmla="*/ 3540361 w 4229100"/>
              <a:gd name="connsiteY13" fmla="*/ 2951163 h 2951163"/>
              <a:gd name="connsiteX14" fmla="*/ 2978495 w 4229100"/>
              <a:gd name="connsiteY14" fmla="*/ 2951163 h 2951163"/>
              <a:gd name="connsiteX15" fmla="*/ 2332047 w 4229100"/>
              <a:gd name="connsiteY15" fmla="*/ 2951163 h 2951163"/>
              <a:gd name="connsiteX16" fmla="*/ 1854762 w 4229100"/>
              <a:gd name="connsiteY16" fmla="*/ 2951163 h 2951163"/>
              <a:gd name="connsiteX17" fmla="*/ 1377478 w 4229100"/>
              <a:gd name="connsiteY17" fmla="*/ 2951163 h 2951163"/>
              <a:gd name="connsiteX18" fmla="*/ 857903 w 4229100"/>
              <a:gd name="connsiteY18" fmla="*/ 2951163 h 2951163"/>
              <a:gd name="connsiteX19" fmla="*/ 0 w 4229100"/>
              <a:gd name="connsiteY19" fmla="*/ 2951163 h 2951163"/>
              <a:gd name="connsiteX20" fmla="*/ 0 w 4229100"/>
              <a:gd name="connsiteY20" fmla="*/ 2390442 h 2951163"/>
              <a:gd name="connsiteX21" fmla="*/ 0 w 4229100"/>
              <a:gd name="connsiteY21" fmla="*/ 1800209 h 2951163"/>
              <a:gd name="connsiteX22" fmla="*/ 0 w 4229100"/>
              <a:gd name="connsiteY22" fmla="*/ 1269000 h 2951163"/>
              <a:gd name="connsiteX23" fmla="*/ 0 w 4229100"/>
              <a:gd name="connsiteY23" fmla="*/ 737791 h 2951163"/>
              <a:gd name="connsiteX24" fmla="*/ 0 w 422910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951163" extrusionOk="0">
                <a:moveTo>
                  <a:pt x="0" y="0"/>
                </a:moveTo>
                <a:cubicBezTo>
                  <a:pt x="226729" y="11653"/>
                  <a:pt x="260739" y="-11885"/>
                  <a:pt x="477284" y="0"/>
                </a:cubicBezTo>
                <a:cubicBezTo>
                  <a:pt x="693829" y="11885"/>
                  <a:pt x="816080" y="-1007"/>
                  <a:pt x="996859" y="0"/>
                </a:cubicBezTo>
                <a:cubicBezTo>
                  <a:pt x="1177638" y="1007"/>
                  <a:pt x="1312168" y="15822"/>
                  <a:pt x="1601016" y="0"/>
                </a:cubicBezTo>
                <a:cubicBezTo>
                  <a:pt x="1889864" y="-15822"/>
                  <a:pt x="1918296" y="-16857"/>
                  <a:pt x="2162883" y="0"/>
                </a:cubicBezTo>
                <a:cubicBezTo>
                  <a:pt x="2407470" y="16857"/>
                  <a:pt x="2482670" y="8801"/>
                  <a:pt x="2682458" y="0"/>
                </a:cubicBezTo>
                <a:cubicBezTo>
                  <a:pt x="2882246" y="-8801"/>
                  <a:pt x="3148831" y="-8718"/>
                  <a:pt x="3328906" y="0"/>
                </a:cubicBezTo>
                <a:cubicBezTo>
                  <a:pt x="3508981" y="8718"/>
                  <a:pt x="3823410" y="31949"/>
                  <a:pt x="4229100" y="0"/>
                </a:cubicBezTo>
                <a:cubicBezTo>
                  <a:pt x="4229205" y="211258"/>
                  <a:pt x="4222629" y="514894"/>
                  <a:pt x="4229100" y="649256"/>
                </a:cubicBezTo>
                <a:cubicBezTo>
                  <a:pt x="4235571" y="783618"/>
                  <a:pt x="4215589" y="969180"/>
                  <a:pt x="4229100" y="1150954"/>
                </a:cubicBezTo>
                <a:cubicBezTo>
                  <a:pt x="4242611" y="1332728"/>
                  <a:pt x="4232970" y="1576998"/>
                  <a:pt x="4229100" y="1800209"/>
                </a:cubicBezTo>
                <a:cubicBezTo>
                  <a:pt x="4225230" y="2023421"/>
                  <a:pt x="4234991" y="2072380"/>
                  <a:pt x="4229100" y="2331419"/>
                </a:cubicBezTo>
                <a:cubicBezTo>
                  <a:pt x="4223210" y="2590458"/>
                  <a:pt x="4206136" y="2806842"/>
                  <a:pt x="4229100" y="2951163"/>
                </a:cubicBezTo>
                <a:cubicBezTo>
                  <a:pt x="3981958" y="2920508"/>
                  <a:pt x="3849829" y="2968634"/>
                  <a:pt x="3540361" y="2951163"/>
                </a:cubicBezTo>
                <a:cubicBezTo>
                  <a:pt x="3230893" y="2933692"/>
                  <a:pt x="3170035" y="2925978"/>
                  <a:pt x="2978495" y="2951163"/>
                </a:cubicBezTo>
                <a:cubicBezTo>
                  <a:pt x="2786955" y="2976348"/>
                  <a:pt x="2489744" y="2981132"/>
                  <a:pt x="2332047" y="2951163"/>
                </a:cubicBezTo>
                <a:cubicBezTo>
                  <a:pt x="2174350" y="2921194"/>
                  <a:pt x="2033243" y="2973754"/>
                  <a:pt x="1854762" y="2951163"/>
                </a:cubicBezTo>
                <a:cubicBezTo>
                  <a:pt x="1676281" y="2928572"/>
                  <a:pt x="1550800" y="2969045"/>
                  <a:pt x="1377478" y="2951163"/>
                </a:cubicBezTo>
                <a:cubicBezTo>
                  <a:pt x="1204156" y="2933281"/>
                  <a:pt x="998686" y="2939351"/>
                  <a:pt x="857903" y="2951163"/>
                </a:cubicBezTo>
                <a:cubicBezTo>
                  <a:pt x="717120" y="2962975"/>
                  <a:pt x="256719" y="2943287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7EB8C3-E9CC-42F2-81D7-7B021A47CBE2}"/>
              </a:ext>
            </a:extLst>
          </p:cNvPr>
          <p:cNvSpPr/>
          <p:nvPr/>
        </p:nvSpPr>
        <p:spPr>
          <a:xfrm>
            <a:off x="225425" y="6716713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1DF8824-F688-4F2D-A732-3F68B65D8AAF}"/>
              </a:ext>
            </a:extLst>
          </p:cNvPr>
          <p:cNvSpPr/>
          <p:nvPr/>
        </p:nvSpPr>
        <p:spPr>
          <a:xfrm>
            <a:off x="2403475" y="671830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123F607-DE70-4AB6-A4AC-C797CE048C9D}"/>
              </a:ext>
            </a:extLst>
          </p:cNvPr>
          <p:cNvSpPr/>
          <p:nvPr/>
        </p:nvSpPr>
        <p:spPr>
          <a:xfrm>
            <a:off x="4581525" y="671830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370669-B1FA-4A62-883F-48DF8C3FF9DD}"/>
              </a:ext>
            </a:extLst>
          </p:cNvPr>
          <p:cNvSpPr txBox="1"/>
          <p:nvPr/>
        </p:nvSpPr>
        <p:spPr>
          <a:xfrm>
            <a:off x="262709" y="2717487"/>
            <a:ext cx="2001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Sobald also eine Kombination feststeht, wird das Problem einfacher - es gibt somit nur noch vier Möglichkeiten.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B98DD7-138F-4280-9CFC-330A6CEB34FD}"/>
              </a:ext>
            </a:extLst>
          </p:cNvPr>
          <p:cNvSpPr txBox="1"/>
          <p:nvPr/>
        </p:nvSpPr>
        <p:spPr>
          <a:xfrm>
            <a:off x="2282621" y="544025"/>
            <a:ext cx="22989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Wir können dieses "Essen-zum-Kunden"-Problem auch mit mathematischen Begriffen beschreiben. Dieser Transformationsprozess wird "Abstraktion" genannt.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234115-2013-40E2-B088-A4DB2C414824}"/>
              </a:ext>
            </a:extLst>
          </p:cNvPr>
          <p:cNvSpPr txBox="1"/>
          <p:nvPr/>
        </p:nvSpPr>
        <p:spPr>
          <a:xfrm>
            <a:off x="4581525" y="581025"/>
            <a:ext cx="20510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Durch die Abstraktion wird das Problem so beschrieben, dass es leicht - mathematisch - auf andere Fälle übertragen werden kann. Zum Beispiel kann die Mutter, die den Salat bekommt, auf folgende Weise abstrahiert werden: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649DB5-9A6D-4AC6-832D-F734CE88E9B6}"/>
              </a:ext>
            </a:extLst>
          </p:cNvPr>
          <p:cNvSpPr txBox="1"/>
          <p:nvPr/>
        </p:nvSpPr>
        <p:spPr>
          <a:xfrm>
            <a:off x="225017" y="3664294"/>
            <a:ext cx="2051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Das Essen, das die Mutter </a:t>
            </a:r>
            <a:r>
              <a:rPr lang="en-US" sz="1000" dirty="0" err="1">
                <a:latin typeface="Pangolin" panose="00000500000000000000" pitchFamily="2" charset="0"/>
              </a:rPr>
              <a:t>bekommt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ist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steht</a:t>
            </a:r>
            <a:r>
              <a:rPr lang="en-US" sz="1000" dirty="0">
                <a:latin typeface="Pangolin" panose="00000500000000000000" pitchFamily="2" charset="0"/>
              </a:rPr>
              <a:t> in den </a:t>
            </a:r>
            <a:r>
              <a:rPr lang="en-US" sz="1000" dirty="0" err="1">
                <a:latin typeface="Pangolin" panose="00000500000000000000" pitchFamily="2" charset="0"/>
              </a:rPr>
              <a:t>Klammern</a:t>
            </a:r>
            <a:r>
              <a:rPr lang="en-US" sz="1000" dirty="0">
                <a:latin typeface="Pangolin" panose="00000500000000000000" pitchFamily="2" charset="0"/>
              </a:rPr>
              <a:t>. Da </a:t>
            </a:r>
            <a:r>
              <a:rPr lang="en-US" sz="1000" dirty="0" err="1">
                <a:latin typeface="Pangolin" panose="00000500000000000000" pitchFamily="2" charset="0"/>
              </a:rPr>
              <a:t>sie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einen</a:t>
            </a:r>
            <a:r>
              <a:rPr lang="en-US" sz="1000" dirty="0">
                <a:latin typeface="Pangolin" panose="00000500000000000000" pitchFamily="2" charset="0"/>
              </a:rPr>
              <a:t> Salat </a:t>
            </a:r>
            <a:r>
              <a:rPr lang="en-US" sz="1000" dirty="0" err="1">
                <a:latin typeface="Pangolin" panose="00000500000000000000" pitchFamily="2" charset="0"/>
              </a:rPr>
              <a:t>bekommt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kürzen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diesen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mit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einem</a:t>
            </a:r>
            <a:r>
              <a:rPr lang="en-US" sz="1000" dirty="0">
                <a:latin typeface="Pangolin" panose="00000500000000000000" pitchFamily="2" charset="0"/>
              </a:rPr>
              <a:t> “s” ab.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EE8BB84-D3D2-4AB0-8F0A-3EC00DCEC7F9}"/>
              </a:ext>
            </a:extLst>
          </p:cNvPr>
          <p:cNvSpPr txBox="1"/>
          <p:nvPr/>
        </p:nvSpPr>
        <p:spPr>
          <a:xfrm>
            <a:off x="237717" y="5922293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M(s) </a:t>
            </a:r>
            <a:r>
              <a:rPr lang="de-DE" sz="1000" dirty="0">
                <a:latin typeface="Pangolin" panose="00000500000000000000" pitchFamily="2" charset="0"/>
              </a:rPr>
              <a:t>ist unsere mathematische Notation für den Satz "Den Salat bekommt die Mutter".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1EBDF6-8BE5-4025-BB97-D70CFE6BC2E0}"/>
              </a:ext>
            </a:extLst>
          </p:cNvPr>
          <p:cNvSpPr txBox="1"/>
          <p:nvPr/>
        </p:nvSpPr>
        <p:spPr>
          <a:xfrm>
            <a:off x="2389193" y="3698748"/>
            <a:ext cx="4221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latin typeface="Pangolin" panose="00000500000000000000" pitchFamily="2" charset="0"/>
              </a:rPr>
              <a:t>Dasselbe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wird</a:t>
            </a:r>
            <a:r>
              <a:rPr lang="en-US" sz="1000" dirty="0">
                <a:latin typeface="Pangolin" panose="00000500000000000000" pitchFamily="2" charset="0"/>
              </a:rPr>
              <a:t> für die </a:t>
            </a:r>
            <a:r>
              <a:rPr lang="en-US" sz="1000" dirty="0" err="1">
                <a:latin typeface="Pangolin" panose="00000500000000000000" pitchFamily="2" charset="0"/>
              </a:rPr>
              <a:t>anderen</a:t>
            </a:r>
            <a:r>
              <a:rPr lang="de-DE" sz="1000" dirty="0">
                <a:latin typeface="Pangolin" panose="00000500000000000000" pitchFamily="2" charset="0"/>
              </a:rPr>
              <a:t> "Essen-zum-Kunden"-Probleme angewendet.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95E41A-8941-4DEA-A927-B5EA7993132F}"/>
              </a:ext>
            </a:extLst>
          </p:cNvPr>
          <p:cNvSpPr txBox="1"/>
          <p:nvPr/>
        </p:nvSpPr>
        <p:spPr>
          <a:xfrm>
            <a:off x="3643312" y="4125648"/>
            <a:ext cx="26352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heißt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“</a:t>
            </a:r>
            <a:r>
              <a:rPr lang="de-DE" sz="1100" dirty="0">
                <a:latin typeface="Pangolin" panose="00000500000000000000" pitchFamily="2" charset="0"/>
              </a:rPr>
              <a:t>Den Salat bekommt die Mutter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”.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FC88F93-A70E-4602-85EC-E3CC8A8816C2}"/>
              </a:ext>
            </a:extLst>
          </p:cNvPr>
          <p:cNvSpPr txBox="1"/>
          <p:nvPr/>
        </p:nvSpPr>
        <p:spPr>
          <a:xfrm>
            <a:off x="3643311" y="4470393"/>
            <a:ext cx="26352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Pangolin" panose="00000500000000000000" pitchFamily="2" charset="0"/>
              </a:rPr>
              <a:t>heißt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“</a:t>
            </a:r>
            <a:r>
              <a:rPr lang="de-DE" sz="1100" dirty="0">
                <a:latin typeface="Pangolin" panose="00000500000000000000" pitchFamily="2" charset="0"/>
              </a:rPr>
              <a:t>Den Fisch bekommt das Kind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”.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9C7494-A326-4E23-9779-668ED0B2F88D}"/>
              </a:ext>
            </a:extLst>
          </p:cNvPr>
          <p:cNvSpPr txBox="1"/>
          <p:nvPr/>
        </p:nvSpPr>
        <p:spPr>
          <a:xfrm>
            <a:off x="3643310" y="4815138"/>
            <a:ext cx="26352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Pangolin" panose="00000500000000000000" pitchFamily="2" charset="0"/>
              </a:rPr>
              <a:t>heißt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 “</a:t>
            </a:r>
            <a:r>
              <a:rPr lang="de-DE" sz="1100" dirty="0">
                <a:latin typeface="Pangolin" panose="00000500000000000000" pitchFamily="2" charset="0"/>
              </a:rPr>
              <a:t>Das Schnitzel bekommt der Vater</a:t>
            </a:r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”.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B3C406-0AE1-4C65-92B6-58BD53FAFEFE}"/>
              </a:ext>
            </a:extLst>
          </p:cNvPr>
          <p:cNvSpPr txBox="1"/>
          <p:nvPr/>
        </p:nvSpPr>
        <p:spPr>
          <a:xfrm>
            <a:off x="3429000" y="5396321"/>
            <a:ext cx="292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Pangolin" panose="00000500000000000000" pitchFamily="2" charset="0"/>
              </a:rPr>
              <a:t>Falls der Salat das </a:t>
            </a:r>
            <a:r>
              <a:rPr lang="en-US" sz="1000" dirty="0" err="1">
                <a:latin typeface="Pangolin" panose="00000500000000000000" pitchFamily="2" charset="0"/>
              </a:rPr>
              <a:t>richtige</a:t>
            </a:r>
            <a:r>
              <a:rPr lang="en-US" sz="1000" dirty="0">
                <a:latin typeface="Pangolin" panose="00000500000000000000" pitchFamily="2" charset="0"/>
              </a:rPr>
              <a:t> Essen für die Mutter </a:t>
            </a:r>
            <a:r>
              <a:rPr lang="en-US" sz="1000" dirty="0" err="1">
                <a:latin typeface="Pangolin" panose="00000500000000000000" pitchFamily="2" charset="0"/>
              </a:rPr>
              <a:t>ist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schreiben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wir</a:t>
            </a:r>
            <a:r>
              <a:rPr lang="en-US" sz="1000" dirty="0">
                <a:latin typeface="Pangolin" panose="00000500000000000000" pitchFamily="2" charset="0"/>
              </a:rPr>
              <a:t> das so: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B8B63F-34D3-42BA-94E3-41D4ABEDB366}"/>
              </a:ext>
            </a:extLst>
          </p:cNvPr>
          <p:cNvSpPr txBox="1"/>
          <p:nvPr/>
        </p:nvSpPr>
        <p:spPr>
          <a:xfrm>
            <a:off x="3429000" y="6190659"/>
            <a:ext cx="2921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Pangolin" panose="00000500000000000000" pitchFamily="2" charset="0"/>
              </a:rPr>
              <a:t>Dies </a:t>
            </a:r>
            <a:r>
              <a:rPr lang="en-US" sz="1000" dirty="0" err="1">
                <a:latin typeface="Pangolin" panose="00000500000000000000" pitchFamily="2" charset="0"/>
              </a:rPr>
              <a:t>beschreibt</a:t>
            </a:r>
            <a:r>
              <a:rPr lang="en-US" sz="1000" i="1" dirty="0" err="1">
                <a:latin typeface="Pangolin" panose="00000500000000000000" pitchFamily="2" charset="0"/>
              </a:rPr>
              <a:t>einen</a:t>
            </a:r>
            <a:r>
              <a:rPr lang="en-US" sz="1000" i="1" dirty="0">
                <a:latin typeface="Pangolin" panose="00000500000000000000" pitchFamily="2" charset="0"/>
              </a:rPr>
              <a:t> </a:t>
            </a:r>
            <a:r>
              <a:rPr lang="en-US" sz="1000" i="1" dirty="0" err="1">
                <a:latin typeface="Pangolin" panose="00000500000000000000" pitchFamily="2" charset="0"/>
              </a:rPr>
              <a:t>Fakt</a:t>
            </a:r>
            <a:r>
              <a:rPr lang="en-US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4DDAC6-C113-4C1A-A97E-53515C709092}"/>
              </a:ext>
            </a:extLst>
          </p:cNvPr>
          <p:cNvSpPr txBox="1"/>
          <p:nvPr/>
        </p:nvSpPr>
        <p:spPr>
          <a:xfrm>
            <a:off x="231571" y="6883054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latin typeface="Pangolin" panose="00000500000000000000" pitchFamily="2" charset="0"/>
              </a:rPr>
              <a:t>Mathematiker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wollen</a:t>
            </a:r>
            <a:r>
              <a:rPr lang="en-US" sz="1000" dirty="0">
                <a:latin typeface="Pangolin" panose="00000500000000000000" pitchFamily="2" charset="0"/>
              </a:rPr>
              <a:t> so </a:t>
            </a:r>
            <a:r>
              <a:rPr lang="en-US" sz="1000" dirty="0" err="1">
                <a:latin typeface="Pangolin" panose="00000500000000000000" pitchFamily="2" charset="0"/>
              </a:rPr>
              <a:t>wenig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möglich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schreiben</a:t>
            </a:r>
            <a:r>
              <a:rPr lang="en-US" sz="1000" dirty="0">
                <a:latin typeface="Pangolin" panose="00000500000000000000" pitchFamily="2" charset="0"/>
              </a:rPr>
              <a:t> und </a:t>
            </a:r>
            <a:r>
              <a:rPr lang="en-US" sz="1000" dirty="0" err="1">
                <a:latin typeface="Pangolin" panose="00000500000000000000" pitchFamily="2" charset="0"/>
              </a:rPr>
              <a:t>lieben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Abkürzungen</a:t>
            </a:r>
            <a:r>
              <a:rPr lang="en-US" sz="1000" dirty="0">
                <a:latin typeface="Pangolin" panose="00000500000000000000" pitchFamily="2" charset="0"/>
              </a:rPr>
              <a:t>, also </a:t>
            </a:r>
            <a:r>
              <a:rPr lang="en-US" sz="1000" dirty="0" err="1">
                <a:latin typeface="Pangolin" panose="00000500000000000000" pitchFamily="2" charset="0"/>
              </a:rPr>
              <a:t>anstatt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F1A1DF7-28A2-4316-B049-D4D85C87E58F}"/>
              </a:ext>
            </a:extLst>
          </p:cNvPr>
          <p:cNvSpPr txBox="1"/>
          <p:nvPr/>
        </p:nvSpPr>
        <p:spPr>
          <a:xfrm>
            <a:off x="231571" y="7803983"/>
            <a:ext cx="205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latin typeface="Pangolin" panose="00000500000000000000" pitchFamily="2" charset="0"/>
              </a:rPr>
              <a:t>zu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schreiben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können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wir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auch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</a:p>
          <a:p>
            <a:pPr algn="ctr"/>
            <a:r>
              <a:rPr lang="en-US" sz="1000" dirty="0" err="1">
                <a:latin typeface="Pangolin" panose="00000500000000000000" pitchFamily="2" charset="0"/>
              </a:rPr>
              <a:t>stattdessen</a:t>
            </a:r>
            <a:r>
              <a:rPr lang="en-US" sz="1000" dirty="0">
                <a:latin typeface="Pangolin" panose="00000500000000000000" pitchFamily="2" charset="0"/>
              </a:rPr>
              <a:t> das </a:t>
            </a:r>
            <a:r>
              <a:rPr lang="en-US" sz="1000" dirty="0" err="1">
                <a:latin typeface="Pangolin" panose="00000500000000000000" pitchFamily="2" charset="0"/>
              </a:rPr>
              <a:t>schreiben</a:t>
            </a:r>
            <a:r>
              <a:rPr lang="en-US" sz="1000" dirty="0">
                <a:latin typeface="Pangolin" panose="00000500000000000000" pitchFamily="2" charset="0"/>
              </a:rPr>
              <a:t>: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FC5C205-FAA3-449C-A8FD-C52109290EC9}"/>
              </a:ext>
            </a:extLst>
          </p:cNvPr>
          <p:cNvSpPr txBox="1"/>
          <p:nvPr/>
        </p:nvSpPr>
        <p:spPr>
          <a:xfrm>
            <a:off x="231571" y="8654089"/>
            <a:ext cx="2051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Oder x=true. Oder a=true. </a:t>
            </a:r>
          </a:p>
          <a:p>
            <a:pPr algn="ctr"/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Im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Grunde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ist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alles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mögich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, man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könnte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auch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ein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Emoji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benutzen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. Es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ist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schließlich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nur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eine</a:t>
            </a:r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 Variable, die den Wert </a:t>
            </a:r>
            <a:r>
              <a:rPr lang="en-US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beschreibt</a:t>
            </a:r>
            <a:r>
              <a:rPr lang="en-US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980D18C-23CA-49E9-8A03-8E31A0BE3CC9}"/>
              </a:ext>
            </a:extLst>
          </p:cNvPr>
          <p:cNvSpPr txBox="1"/>
          <p:nvPr/>
        </p:nvSpPr>
        <p:spPr>
          <a:xfrm>
            <a:off x="2384425" y="6805287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Wir können alles, was der Kellner weiß, zunächst auf mathematische Weise beschreiben.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40966AB-959B-4003-8750-39869662CED2}"/>
              </a:ext>
            </a:extLst>
          </p:cNvPr>
          <p:cNvSpPr txBox="1"/>
          <p:nvPr/>
        </p:nvSpPr>
        <p:spPr>
          <a:xfrm>
            <a:off x="2403475" y="7302855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latin typeface="Pangolin" panose="00000500000000000000" pitchFamily="2" charset="0"/>
              </a:rPr>
              <a:t>Wenn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jedem</a:t>
            </a:r>
            <a:r>
              <a:rPr lang="en-US" sz="1000" dirty="0">
                <a:latin typeface="Pangolin" panose="00000500000000000000" pitchFamily="2" charset="0"/>
              </a:rPr>
              <a:t> Kunde </a:t>
            </a:r>
            <a:r>
              <a:rPr lang="en-US" sz="1000" dirty="0" err="1">
                <a:latin typeface="Pangolin" panose="00000500000000000000" pitchFamily="2" charset="0"/>
              </a:rPr>
              <a:t>ein</a:t>
            </a:r>
            <a:r>
              <a:rPr lang="en-US" sz="1000" dirty="0">
                <a:latin typeface="Pangolin" panose="00000500000000000000" pitchFamily="2" charset="0"/>
              </a:rPr>
              <a:t> Essen </a:t>
            </a:r>
            <a:r>
              <a:rPr lang="en-US" sz="1000" dirty="0" err="1">
                <a:latin typeface="Pangolin" panose="00000500000000000000" pitchFamily="2" charset="0"/>
              </a:rPr>
              <a:t>gehört</a:t>
            </a:r>
            <a:r>
              <a:rPr lang="en-US" sz="1000" dirty="0">
                <a:latin typeface="Pangolin" panose="00000500000000000000" pitchFamily="2" charset="0"/>
              </a:rPr>
              <a:t>, </a:t>
            </a:r>
            <a:r>
              <a:rPr lang="en-US" sz="1000" dirty="0" err="1">
                <a:latin typeface="Pangolin" panose="00000500000000000000" pitchFamily="2" charset="0"/>
              </a:rPr>
              <a:t>dann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könnte</a:t>
            </a:r>
            <a:r>
              <a:rPr lang="en-US" sz="1000" dirty="0">
                <a:latin typeface="Pangolin" panose="00000500000000000000" pitchFamily="2" charset="0"/>
              </a:rPr>
              <a:t> die Mutter </a:t>
            </a:r>
            <a:r>
              <a:rPr lang="en-US" sz="1000" dirty="0" err="1">
                <a:latin typeface="Pangolin" panose="00000500000000000000" pitchFamily="2" charset="0"/>
              </a:rPr>
              <a:t>folgende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bekommen</a:t>
            </a:r>
            <a:r>
              <a:rPr lang="en-US" sz="1000" dirty="0">
                <a:latin typeface="Pangolin" panose="00000500000000000000" pitchFamily="2" charset="0"/>
              </a:rPr>
              <a:t>: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5F301C2-6C4B-4E54-A4C4-140129A3CB31}"/>
              </a:ext>
            </a:extLst>
          </p:cNvPr>
          <p:cNvSpPr txBox="1"/>
          <p:nvPr/>
        </p:nvSpPr>
        <p:spPr>
          <a:xfrm>
            <a:off x="2459137" y="7797002"/>
            <a:ext cx="581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Pangolin" panose="00000500000000000000" pitchFamily="2" charset="0"/>
              </a:rPr>
              <a:t>Salat</a:t>
            </a:r>
            <a:endParaRPr lang="de-AT" sz="12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452765A-BC87-4F5F-A8F4-9E439009F266}"/>
              </a:ext>
            </a:extLst>
          </p:cNvPr>
          <p:cNvSpPr txBox="1"/>
          <p:nvPr/>
        </p:nvSpPr>
        <p:spPr>
          <a:xfrm>
            <a:off x="3072015" y="7792138"/>
            <a:ext cx="581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Pangolin" panose="00000500000000000000" pitchFamily="2" charset="0"/>
              </a:rPr>
              <a:t>Fisch</a:t>
            </a:r>
            <a:endParaRPr lang="de-AT" sz="12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E98852C-ECBC-4A2E-8C78-8A86B11D2651}"/>
              </a:ext>
            </a:extLst>
          </p:cNvPr>
          <p:cNvSpPr txBox="1"/>
          <p:nvPr/>
        </p:nvSpPr>
        <p:spPr>
          <a:xfrm>
            <a:off x="3651250" y="7792138"/>
            <a:ext cx="822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Pangolin" panose="00000500000000000000" pitchFamily="2" charset="0"/>
              </a:rPr>
              <a:t>Schnitzel</a:t>
            </a:r>
            <a:endParaRPr lang="de-AT" sz="12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CD2E9CC-A9A8-4684-AAEA-4F06CFBFBCB9}"/>
              </a:ext>
            </a:extLst>
          </p:cNvPr>
          <p:cNvSpPr txBox="1"/>
          <p:nvPr/>
        </p:nvSpPr>
        <p:spPr>
          <a:xfrm>
            <a:off x="2384425" y="8654089"/>
            <a:ext cx="205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Für </a:t>
            </a:r>
            <a:r>
              <a:rPr lang="en-US" sz="1000" dirty="0" err="1">
                <a:latin typeface="Pangolin" panose="00000500000000000000" pitchFamily="2" charset="0"/>
              </a:rPr>
              <a:t>eine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mathematische</a:t>
            </a:r>
            <a:r>
              <a:rPr lang="en-US" sz="1000" dirty="0">
                <a:latin typeface="Pangolin" panose="00000500000000000000" pitchFamily="2" charset="0"/>
              </a:rPr>
              <a:t> Notation </a:t>
            </a:r>
            <a:r>
              <a:rPr lang="en-US" sz="1000" dirty="0" err="1">
                <a:latin typeface="Pangolin" panose="00000500000000000000" pitchFamily="2" charset="0"/>
              </a:rPr>
              <a:t>würden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wir</a:t>
            </a:r>
            <a:r>
              <a:rPr lang="en-US" sz="1000" dirty="0">
                <a:latin typeface="Pangolin" panose="00000500000000000000" pitchFamily="2" charset="0"/>
              </a:rPr>
              <a:t> das so </a:t>
            </a:r>
            <a:r>
              <a:rPr lang="en-US" sz="1000" dirty="0" err="1">
                <a:latin typeface="Pangolin" panose="00000500000000000000" pitchFamily="2" charset="0"/>
              </a:rPr>
              <a:t>anschreiben</a:t>
            </a:r>
            <a:r>
              <a:rPr lang="en-US" sz="1000" dirty="0">
                <a:latin typeface="Pangolin" panose="00000500000000000000" pitchFamily="2" charset="0"/>
              </a:rPr>
              <a:t>: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D6692C8-F446-44D7-B5F5-27CC517352A5}"/>
              </a:ext>
            </a:extLst>
          </p:cNvPr>
          <p:cNvSpPr txBox="1"/>
          <p:nvPr/>
        </p:nvSpPr>
        <p:spPr>
          <a:xfrm>
            <a:off x="2777448" y="9494352"/>
            <a:ext cx="17176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Pangolin" panose="00000500000000000000" pitchFamily="2" charset="0"/>
              </a:rPr>
              <a:t>Das </a:t>
            </a:r>
            <a:r>
              <a:rPr lang="en-US" sz="800" dirty="0" err="1">
                <a:latin typeface="Pangolin" panose="00000500000000000000" pitchFamily="2" charset="0"/>
              </a:rPr>
              <a:t>ist</a:t>
            </a:r>
            <a:r>
              <a:rPr lang="en-US" sz="800" dirty="0">
                <a:latin typeface="Pangolin" panose="00000500000000000000" pitchFamily="2" charset="0"/>
              </a:rPr>
              <a:t> das “</a:t>
            </a:r>
            <a:r>
              <a:rPr lang="en-US" sz="800" dirty="0" err="1">
                <a:latin typeface="Pangolin" panose="00000500000000000000" pitchFamily="2" charset="0"/>
              </a:rPr>
              <a:t>Mathe</a:t>
            </a:r>
            <a:r>
              <a:rPr lang="en-US" sz="800" dirty="0">
                <a:latin typeface="Pangolin" panose="00000500000000000000" pitchFamily="2" charset="0"/>
              </a:rPr>
              <a:t> Symbol” für OR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D2558D-A546-4B9A-B699-6F833DB4FCB4}"/>
              </a:ext>
            </a:extLst>
          </p:cNvPr>
          <p:cNvSpPr txBox="1"/>
          <p:nvPr/>
        </p:nvSpPr>
        <p:spPr>
          <a:xfrm>
            <a:off x="4581525" y="6700184"/>
            <a:ext cx="2051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Nachdem der Kellner zwei richtige Gerichte geliefert hat, weiß er, dass der Vater weder den Salat noch den Fisch bekommen kann, da diese bereits auf dem Tisch stehen.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6F85E33-BBCD-4F7A-8FA6-A89CDCBD5801}"/>
              </a:ext>
            </a:extLst>
          </p:cNvPr>
          <p:cNvSpPr txBox="1"/>
          <p:nvPr/>
        </p:nvSpPr>
        <p:spPr>
          <a:xfrm>
            <a:off x="4566230" y="8233659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Das heißt, der Vater bekommt weder den Salat noch den Fisch, also bleibt nur das Schnitzel übrig.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3E02E20-DC1A-4BD8-8843-01A92DC2069C}"/>
              </a:ext>
            </a:extLst>
          </p:cNvPr>
          <p:cNvSpPr txBox="1"/>
          <p:nvPr/>
        </p:nvSpPr>
        <p:spPr>
          <a:xfrm>
            <a:off x="4804217" y="8822440"/>
            <a:ext cx="17818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Pangolin" panose="00000500000000000000" pitchFamily="2" charset="0"/>
              </a:rPr>
              <a:t>Das </a:t>
            </a:r>
            <a:r>
              <a:rPr lang="en-US" sz="800" dirty="0" err="1">
                <a:latin typeface="Pangolin" panose="00000500000000000000" pitchFamily="2" charset="0"/>
              </a:rPr>
              <a:t>ist</a:t>
            </a:r>
            <a:r>
              <a:rPr lang="en-US" sz="800" dirty="0">
                <a:latin typeface="Pangolin" panose="00000500000000000000" pitchFamily="2" charset="0"/>
              </a:rPr>
              <a:t> das “</a:t>
            </a:r>
            <a:r>
              <a:rPr lang="en-US" sz="800" dirty="0" err="1">
                <a:latin typeface="Pangolin" panose="00000500000000000000" pitchFamily="2" charset="0"/>
              </a:rPr>
              <a:t>Mathe</a:t>
            </a:r>
            <a:r>
              <a:rPr lang="en-US" sz="800" dirty="0">
                <a:latin typeface="Pangolin" panose="00000500000000000000" pitchFamily="2" charset="0"/>
              </a:rPr>
              <a:t> Symbol” für NOT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FD647CD-B233-45DE-88FC-7B235F56923F}"/>
              </a:ext>
            </a:extLst>
          </p:cNvPr>
          <p:cNvSpPr txBox="1"/>
          <p:nvPr/>
        </p:nvSpPr>
        <p:spPr>
          <a:xfrm>
            <a:off x="5013325" y="9407852"/>
            <a:ext cx="1544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Pangolin" panose="00000500000000000000" pitchFamily="2" charset="0"/>
              </a:rPr>
              <a:t>Und das </a:t>
            </a:r>
            <a:r>
              <a:rPr lang="en-US" sz="800" dirty="0" err="1">
                <a:latin typeface="Pangolin" panose="00000500000000000000" pitchFamily="2" charset="0"/>
              </a:rPr>
              <a:t>heißt</a:t>
            </a:r>
            <a:r>
              <a:rPr lang="en-US" sz="800" dirty="0">
                <a:latin typeface="Pangolin" panose="00000500000000000000" pitchFamily="2" charset="0"/>
              </a:rPr>
              <a:t> AND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FCC2E15-1522-8884-CD9B-625052A97D15}"/>
              </a:ext>
            </a:extLst>
          </p:cNvPr>
          <p:cNvSpPr/>
          <p:nvPr/>
        </p:nvSpPr>
        <p:spPr>
          <a:xfrm rot="16200000">
            <a:off x="3384458" y="2433545"/>
            <a:ext cx="100450" cy="218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5A89FA2-E7B2-44F9-6DC5-5CAA9E84DBC8}"/>
              </a:ext>
            </a:extLst>
          </p:cNvPr>
          <p:cNvSpPr/>
          <p:nvPr/>
        </p:nvSpPr>
        <p:spPr>
          <a:xfrm rot="16200000">
            <a:off x="2222161" y="3209143"/>
            <a:ext cx="2883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82D56E-52A1-41C5-9E38-9AE8FC3766E1}"/>
              </a:ext>
            </a:extLst>
          </p:cNvPr>
          <p:cNvSpPr/>
          <p:nvPr/>
        </p:nvSpPr>
        <p:spPr>
          <a:xfrm>
            <a:off x="2384425" y="525462"/>
            <a:ext cx="2089150" cy="2951163"/>
          </a:xfrm>
          <a:custGeom>
            <a:avLst/>
            <a:gdLst>
              <a:gd name="connsiteX0" fmla="*/ 0 w 2089150"/>
              <a:gd name="connsiteY0" fmla="*/ 0 h 2951163"/>
              <a:gd name="connsiteX1" fmla="*/ 633709 w 2089150"/>
              <a:gd name="connsiteY1" fmla="*/ 0 h 2951163"/>
              <a:gd name="connsiteX2" fmla="*/ 1288309 w 2089150"/>
              <a:gd name="connsiteY2" fmla="*/ 0 h 2951163"/>
              <a:gd name="connsiteX3" fmla="*/ 2089150 w 2089150"/>
              <a:gd name="connsiteY3" fmla="*/ 0 h 2951163"/>
              <a:gd name="connsiteX4" fmla="*/ 2089150 w 2089150"/>
              <a:gd name="connsiteY4" fmla="*/ 560721 h 2951163"/>
              <a:gd name="connsiteX5" fmla="*/ 2089150 w 2089150"/>
              <a:gd name="connsiteY5" fmla="*/ 1209977 h 2951163"/>
              <a:gd name="connsiteX6" fmla="*/ 2089150 w 2089150"/>
              <a:gd name="connsiteY6" fmla="*/ 1711675 h 2951163"/>
              <a:gd name="connsiteX7" fmla="*/ 2089150 w 2089150"/>
              <a:gd name="connsiteY7" fmla="*/ 2242884 h 2951163"/>
              <a:gd name="connsiteX8" fmla="*/ 2089150 w 2089150"/>
              <a:gd name="connsiteY8" fmla="*/ 2951163 h 2951163"/>
              <a:gd name="connsiteX9" fmla="*/ 1455441 w 2089150"/>
              <a:gd name="connsiteY9" fmla="*/ 2951163 h 2951163"/>
              <a:gd name="connsiteX10" fmla="*/ 800841 w 2089150"/>
              <a:gd name="connsiteY10" fmla="*/ 2951163 h 2951163"/>
              <a:gd name="connsiteX11" fmla="*/ 0 w 2089150"/>
              <a:gd name="connsiteY11" fmla="*/ 2951163 h 2951163"/>
              <a:gd name="connsiteX12" fmla="*/ 0 w 2089150"/>
              <a:gd name="connsiteY12" fmla="*/ 2449465 h 2951163"/>
              <a:gd name="connsiteX13" fmla="*/ 0 w 2089150"/>
              <a:gd name="connsiteY13" fmla="*/ 1829721 h 2951163"/>
              <a:gd name="connsiteX14" fmla="*/ 0 w 2089150"/>
              <a:gd name="connsiteY14" fmla="*/ 1239488 h 2951163"/>
              <a:gd name="connsiteX15" fmla="*/ 0 w 2089150"/>
              <a:gd name="connsiteY15" fmla="*/ 708279 h 2951163"/>
              <a:gd name="connsiteX16" fmla="*/ 0 w 20891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150" h="2951163" extrusionOk="0">
                <a:moveTo>
                  <a:pt x="0" y="0"/>
                </a:moveTo>
                <a:cubicBezTo>
                  <a:pt x="180692" y="9832"/>
                  <a:pt x="413782" y="11249"/>
                  <a:pt x="633709" y="0"/>
                </a:cubicBezTo>
                <a:cubicBezTo>
                  <a:pt x="853636" y="-11249"/>
                  <a:pt x="1016011" y="-14321"/>
                  <a:pt x="1288309" y="0"/>
                </a:cubicBezTo>
                <a:cubicBezTo>
                  <a:pt x="1560607" y="14321"/>
                  <a:pt x="1856913" y="23314"/>
                  <a:pt x="2089150" y="0"/>
                </a:cubicBezTo>
                <a:cubicBezTo>
                  <a:pt x="2101332" y="245709"/>
                  <a:pt x="2079607" y="343479"/>
                  <a:pt x="2089150" y="560721"/>
                </a:cubicBezTo>
                <a:cubicBezTo>
                  <a:pt x="2098693" y="777963"/>
                  <a:pt x="2119040" y="886218"/>
                  <a:pt x="2089150" y="1209977"/>
                </a:cubicBezTo>
                <a:cubicBezTo>
                  <a:pt x="2059260" y="1533736"/>
                  <a:pt x="2082151" y="1542940"/>
                  <a:pt x="2089150" y="1711675"/>
                </a:cubicBezTo>
                <a:cubicBezTo>
                  <a:pt x="2096149" y="1880410"/>
                  <a:pt x="2099047" y="2114975"/>
                  <a:pt x="2089150" y="2242884"/>
                </a:cubicBezTo>
                <a:cubicBezTo>
                  <a:pt x="2079253" y="2370793"/>
                  <a:pt x="2120057" y="2753717"/>
                  <a:pt x="2089150" y="2951163"/>
                </a:cubicBezTo>
                <a:cubicBezTo>
                  <a:pt x="1810955" y="2950928"/>
                  <a:pt x="1591278" y="2976678"/>
                  <a:pt x="1455441" y="2951163"/>
                </a:cubicBezTo>
                <a:cubicBezTo>
                  <a:pt x="1319604" y="2925648"/>
                  <a:pt x="1093847" y="2974399"/>
                  <a:pt x="800841" y="2951163"/>
                </a:cubicBezTo>
                <a:cubicBezTo>
                  <a:pt x="507835" y="2927927"/>
                  <a:pt x="226229" y="2945517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38" name="Grafik 37" descr="Ein Bild, das Stuhl, Sitz, ClipArt enthält.&#10;&#10;Automatisch generierte Beschreibung">
            <a:extLst>
              <a:ext uri="{FF2B5EF4-FFF2-40B4-BE49-F238E27FC236}">
                <a16:creationId xmlns:a16="http://schemas.microsoft.com/office/drawing/2014/main" id="{01D25D9D-230A-2F32-79F6-AFF3077BD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62" y="9167150"/>
            <a:ext cx="244521" cy="163940"/>
          </a:xfrm>
          <a:prstGeom prst="rect">
            <a:avLst/>
          </a:prstGeom>
        </p:spPr>
      </p:pic>
      <p:sp>
        <p:nvSpPr>
          <p:cNvPr id="40" name="Textfeld 49">
            <a:extLst>
              <a:ext uri="{FF2B5EF4-FFF2-40B4-BE49-F238E27FC236}">
                <a16:creationId xmlns:a16="http://schemas.microsoft.com/office/drawing/2014/main" id="{21FA7E29-3248-CE0C-765C-9B40E9E093F7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Mathematisches Denken</a:t>
            </a:r>
          </a:p>
        </p:txBody>
      </p:sp>
    </p:spTree>
    <p:extLst>
      <p:ext uri="{BB962C8B-B14F-4D97-AF65-F5344CB8AC3E}">
        <p14:creationId xmlns:p14="http://schemas.microsoft.com/office/powerpoint/2010/main" val="327865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374A380C-D98A-8814-B18D-1671AE8E6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15"/>
            <a:ext cx="6857999" cy="990538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69CE862-9165-338E-CE96-9F123D7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8BF69B6-CC77-4407-9583-DAB155BEB2E8}"/>
              </a:ext>
            </a:extLst>
          </p:cNvPr>
          <p:cNvSpPr/>
          <p:nvPr/>
        </p:nvSpPr>
        <p:spPr>
          <a:xfrm>
            <a:off x="225425" y="36226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C67BAC-4C76-4AEB-8ECF-8BA259B8DBA9}"/>
              </a:ext>
            </a:extLst>
          </p:cNvPr>
          <p:cNvSpPr/>
          <p:nvPr/>
        </p:nvSpPr>
        <p:spPr>
          <a:xfrm>
            <a:off x="117474" y="15133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5FB8-5C56-44E1-AA80-669D67DFE7B8}"/>
              </a:ext>
            </a:extLst>
          </p:cNvPr>
          <p:cNvSpPr/>
          <p:nvPr/>
        </p:nvSpPr>
        <p:spPr>
          <a:xfrm>
            <a:off x="2276474" y="12085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A35FD0-A55E-40A1-BF07-64653A3272E6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7BB68B-4EA1-453C-81FF-328783FC13FF}"/>
              </a:ext>
            </a:extLst>
          </p:cNvPr>
          <p:cNvSpPr/>
          <p:nvPr/>
        </p:nvSpPr>
        <p:spPr>
          <a:xfrm>
            <a:off x="240347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5CFDC9-2DA5-4C79-A306-63C77D5FB1C0}"/>
              </a:ext>
            </a:extLst>
          </p:cNvPr>
          <p:cNvSpPr/>
          <p:nvPr/>
        </p:nvSpPr>
        <p:spPr>
          <a:xfrm>
            <a:off x="4581525" y="52387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F2BAE84-6669-487D-9AFB-6B798F617EED}"/>
              </a:ext>
            </a:extLst>
          </p:cNvPr>
          <p:cNvSpPr/>
          <p:nvPr/>
        </p:nvSpPr>
        <p:spPr>
          <a:xfrm>
            <a:off x="2403475" y="3621088"/>
            <a:ext cx="4229100" cy="2951163"/>
          </a:xfrm>
          <a:custGeom>
            <a:avLst/>
            <a:gdLst>
              <a:gd name="connsiteX0" fmla="*/ 0 w 4229100"/>
              <a:gd name="connsiteY0" fmla="*/ 0 h 2951163"/>
              <a:gd name="connsiteX1" fmla="*/ 477284 w 4229100"/>
              <a:gd name="connsiteY1" fmla="*/ 0 h 2951163"/>
              <a:gd name="connsiteX2" fmla="*/ 996859 w 4229100"/>
              <a:gd name="connsiteY2" fmla="*/ 0 h 2951163"/>
              <a:gd name="connsiteX3" fmla="*/ 1601016 w 4229100"/>
              <a:gd name="connsiteY3" fmla="*/ 0 h 2951163"/>
              <a:gd name="connsiteX4" fmla="*/ 2162883 w 4229100"/>
              <a:gd name="connsiteY4" fmla="*/ 0 h 2951163"/>
              <a:gd name="connsiteX5" fmla="*/ 2682458 w 4229100"/>
              <a:gd name="connsiteY5" fmla="*/ 0 h 2951163"/>
              <a:gd name="connsiteX6" fmla="*/ 3328906 w 4229100"/>
              <a:gd name="connsiteY6" fmla="*/ 0 h 2951163"/>
              <a:gd name="connsiteX7" fmla="*/ 4229100 w 4229100"/>
              <a:gd name="connsiteY7" fmla="*/ 0 h 2951163"/>
              <a:gd name="connsiteX8" fmla="*/ 4229100 w 4229100"/>
              <a:gd name="connsiteY8" fmla="*/ 649256 h 2951163"/>
              <a:gd name="connsiteX9" fmla="*/ 4229100 w 4229100"/>
              <a:gd name="connsiteY9" fmla="*/ 1150954 h 2951163"/>
              <a:gd name="connsiteX10" fmla="*/ 4229100 w 4229100"/>
              <a:gd name="connsiteY10" fmla="*/ 1800209 h 2951163"/>
              <a:gd name="connsiteX11" fmla="*/ 4229100 w 4229100"/>
              <a:gd name="connsiteY11" fmla="*/ 2331419 h 2951163"/>
              <a:gd name="connsiteX12" fmla="*/ 4229100 w 4229100"/>
              <a:gd name="connsiteY12" fmla="*/ 2951163 h 2951163"/>
              <a:gd name="connsiteX13" fmla="*/ 3540361 w 4229100"/>
              <a:gd name="connsiteY13" fmla="*/ 2951163 h 2951163"/>
              <a:gd name="connsiteX14" fmla="*/ 2978495 w 4229100"/>
              <a:gd name="connsiteY14" fmla="*/ 2951163 h 2951163"/>
              <a:gd name="connsiteX15" fmla="*/ 2332047 w 4229100"/>
              <a:gd name="connsiteY15" fmla="*/ 2951163 h 2951163"/>
              <a:gd name="connsiteX16" fmla="*/ 1854762 w 4229100"/>
              <a:gd name="connsiteY16" fmla="*/ 2951163 h 2951163"/>
              <a:gd name="connsiteX17" fmla="*/ 1377478 w 4229100"/>
              <a:gd name="connsiteY17" fmla="*/ 2951163 h 2951163"/>
              <a:gd name="connsiteX18" fmla="*/ 857903 w 4229100"/>
              <a:gd name="connsiteY18" fmla="*/ 2951163 h 2951163"/>
              <a:gd name="connsiteX19" fmla="*/ 0 w 4229100"/>
              <a:gd name="connsiteY19" fmla="*/ 2951163 h 2951163"/>
              <a:gd name="connsiteX20" fmla="*/ 0 w 4229100"/>
              <a:gd name="connsiteY20" fmla="*/ 2390442 h 2951163"/>
              <a:gd name="connsiteX21" fmla="*/ 0 w 4229100"/>
              <a:gd name="connsiteY21" fmla="*/ 1800209 h 2951163"/>
              <a:gd name="connsiteX22" fmla="*/ 0 w 4229100"/>
              <a:gd name="connsiteY22" fmla="*/ 1269000 h 2951163"/>
              <a:gd name="connsiteX23" fmla="*/ 0 w 4229100"/>
              <a:gd name="connsiteY23" fmla="*/ 737791 h 2951163"/>
              <a:gd name="connsiteX24" fmla="*/ 0 w 422910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951163" extrusionOk="0">
                <a:moveTo>
                  <a:pt x="0" y="0"/>
                </a:moveTo>
                <a:cubicBezTo>
                  <a:pt x="226729" y="11653"/>
                  <a:pt x="260739" y="-11885"/>
                  <a:pt x="477284" y="0"/>
                </a:cubicBezTo>
                <a:cubicBezTo>
                  <a:pt x="693829" y="11885"/>
                  <a:pt x="816080" y="-1007"/>
                  <a:pt x="996859" y="0"/>
                </a:cubicBezTo>
                <a:cubicBezTo>
                  <a:pt x="1177638" y="1007"/>
                  <a:pt x="1312168" y="15822"/>
                  <a:pt x="1601016" y="0"/>
                </a:cubicBezTo>
                <a:cubicBezTo>
                  <a:pt x="1889864" y="-15822"/>
                  <a:pt x="1918296" y="-16857"/>
                  <a:pt x="2162883" y="0"/>
                </a:cubicBezTo>
                <a:cubicBezTo>
                  <a:pt x="2407470" y="16857"/>
                  <a:pt x="2482670" y="8801"/>
                  <a:pt x="2682458" y="0"/>
                </a:cubicBezTo>
                <a:cubicBezTo>
                  <a:pt x="2882246" y="-8801"/>
                  <a:pt x="3148831" y="-8718"/>
                  <a:pt x="3328906" y="0"/>
                </a:cubicBezTo>
                <a:cubicBezTo>
                  <a:pt x="3508981" y="8718"/>
                  <a:pt x="3823410" y="31949"/>
                  <a:pt x="4229100" y="0"/>
                </a:cubicBezTo>
                <a:cubicBezTo>
                  <a:pt x="4229205" y="211258"/>
                  <a:pt x="4222629" y="514894"/>
                  <a:pt x="4229100" y="649256"/>
                </a:cubicBezTo>
                <a:cubicBezTo>
                  <a:pt x="4235571" y="783618"/>
                  <a:pt x="4215589" y="969180"/>
                  <a:pt x="4229100" y="1150954"/>
                </a:cubicBezTo>
                <a:cubicBezTo>
                  <a:pt x="4242611" y="1332728"/>
                  <a:pt x="4232970" y="1576998"/>
                  <a:pt x="4229100" y="1800209"/>
                </a:cubicBezTo>
                <a:cubicBezTo>
                  <a:pt x="4225230" y="2023421"/>
                  <a:pt x="4234991" y="2072380"/>
                  <a:pt x="4229100" y="2331419"/>
                </a:cubicBezTo>
                <a:cubicBezTo>
                  <a:pt x="4223210" y="2590458"/>
                  <a:pt x="4206136" y="2806842"/>
                  <a:pt x="4229100" y="2951163"/>
                </a:cubicBezTo>
                <a:cubicBezTo>
                  <a:pt x="3981958" y="2920508"/>
                  <a:pt x="3849829" y="2968634"/>
                  <a:pt x="3540361" y="2951163"/>
                </a:cubicBezTo>
                <a:cubicBezTo>
                  <a:pt x="3230893" y="2933692"/>
                  <a:pt x="3170035" y="2925978"/>
                  <a:pt x="2978495" y="2951163"/>
                </a:cubicBezTo>
                <a:cubicBezTo>
                  <a:pt x="2786955" y="2976348"/>
                  <a:pt x="2489744" y="2981132"/>
                  <a:pt x="2332047" y="2951163"/>
                </a:cubicBezTo>
                <a:cubicBezTo>
                  <a:pt x="2174350" y="2921194"/>
                  <a:pt x="2033243" y="2973754"/>
                  <a:pt x="1854762" y="2951163"/>
                </a:cubicBezTo>
                <a:cubicBezTo>
                  <a:pt x="1676281" y="2928572"/>
                  <a:pt x="1550800" y="2969045"/>
                  <a:pt x="1377478" y="2951163"/>
                </a:cubicBezTo>
                <a:cubicBezTo>
                  <a:pt x="1204156" y="2933281"/>
                  <a:pt x="998686" y="2939351"/>
                  <a:pt x="857903" y="2951163"/>
                </a:cubicBezTo>
                <a:cubicBezTo>
                  <a:pt x="717120" y="2962975"/>
                  <a:pt x="256719" y="2943287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C571028-DEB5-4A49-8D2B-222F52D8F4AA}"/>
              </a:ext>
            </a:extLst>
          </p:cNvPr>
          <p:cNvSpPr/>
          <p:nvPr/>
        </p:nvSpPr>
        <p:spPr>
          <a:xfrm>
            <a:off x="4581525" y="6716713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4D2C42B-317B-4A88-BF61-7B3A3B5CD6CF}"/>
              </a:ext>
            </a:extLst>
          </p:cNvPr>
          <p:cNvSpPr/>
          <p:nvPr/>
        </p:nvSpPr>
        <p:spPr>
          <a:xfrm>
            <a:off x="225425" y="6718300"/>
            <a:ext cx="4229100" cy="2951163"/>
          </a:xfrm>
          <a:custGeom>
            <a:avLst/>
            <a:gdLst>
              <a:gd name="connsiteX0" fmla="*/ 0 w 4229100"/>
              <a:gd name="connsiteY0" fmla="*/ 0 h 2951163"/>
              <a:gd name="connsiteX1" fmla="*/ 477284 w 4229100"/>
              <a:gd name="connsiteY1" fmla="*/ 0 h 2951163"/>
              <a:gd name="connsiteX2" fmla="*/ 996859 w 4229100"/>
              <a:gd name="connsiteY2" fmla="*/ 0 h 2951163"/>
              <a:gd name="connsiteX3" fmla="*/ 1601016 w 4229100"/>
              <a:gd name="connsiteY3" fmla="*/ 0 h 2951163"/>
              <a:gd name="connsiteX4" fmla="*/ 2162883 w 4229100"/>
              <a:gd name="connsiteY4" fmla="*/ 0 h 2951163"/>
              <a:gd name="connsiteX5" fmla="*/ 2682458 w 4229100"/>
              <a:gd name="connsiteY5" fmla="*/ 0 h 2951163"/>
              <a:gd name="connsiteX6" fmla="*/ 3328906 w 4229100"/>
              <a:gd name="connsiteY6" fmla="*/ 0 h 2951163"/>
              <a:gd name="connsiteX7" fmla="*/ 4229100 w 4229100"/>
              <a:gd name="connsiteY7" fmla="*/ 0 h 2951163"/>
              <a:gd name="connsiteX8" fmla="*/ 4229100 w 4229100"/>
              <a:gd name="connsiteY8" fmla="*/ 649256 h 2951163"/>
              <a:gd name="connsiteX9" fmla="*/ 4229100 w 4229100"/>
              <a:gd name="connsiteY9" fmla="*/ 1150954 h 2951163"/>
              <a:gd name="connsiteX10" fmla="*/ 4229100 w 4229100"/>
              <a:gd name="connsiteY10" fmla="*/ 1800209 h 2951163"/>
              <a:gd name="connsiteX11" fmla="*/ 4229100 w 4229100"/>
              <a:gd name="connsiteY11" fmla="*/ 2331419 h 2951163"/>
              <a:gd name="connsiteX12" fmla="*/ 4229100 w 4229100"/>
              <a:gd name="connsiteY12" fmla="*/ 2951163 h 2951163"/>
              <a:gd name="connsiteX13" fmla="*/ 3540361 w 4229100"/>
              <a:gd name="connsiteY13" fmla="*/ 2951163 h 2951163"/>
              <a:gd name="connsiteX14" fmla="*/ 2978495 w 4229100"/>
              <a:gd name="connsiteY14" fmla="*/ 2951163 h 2951163"/>
              <a:gd name="connsiteX15" fmla="*/ 2332047 w 4229100"/>
              <a:gd name="connsiteY15" fmla="*/ 2951163 h 2951163"/>
              <a:gd name="connsiteX16" fmla="*/ 1854762 w 4229100"/>
              <a:gd name="connsiteY16" fmla="*/ 2951163 h 2951163"/>
              <a:gd name="connsiteX17" fmla="*/ 1377478 w 4229100"/>
              <a:gd name="connsiteY17" fmla="*/ 2951163 h 2951163"/>
              <a:gd name="connsiteX18" fmla="*/ 857903 w 4229100"/>
              <a:gd name="connsiteY18" fmla="*/ 2951163 h 2951163"/>
              <a:gd name="connsiteX19" fmla="*/ 0 w 4229100"/>
              <a:gd name="connsiteY19" fmla="*/ 2951163 h 2951163"/>
              <a:gd name="connsiteX20" fmla="*/ 0 w 4229100"/>
              <a:gd name="connsiteY20" fmla="*/ 2390442 h 2951163"/>
              <a:gd name="connsiteX21" fmla="*/ 0 w 4229100"/>
              <a:gd name="connsiteY21" fmla="*/ 1800209 h 2951163"/>
              <a:gd name="connsiteX22" fmla="*/ 0 w 4229100"/>
              <a:gd name="connsiteY22" fmla="*/ 1269000 h 2951163"/>
              <a:gd name="connsiteX23" fmla="*/ 0 w 4229100"/>
              <a:gd name="connsiteY23" fmla="*/ 737791 h 2951163"/>
              <a:gd name="connsiteX24" fmla="*/ 0 w 422910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951163" extrusionOk="0">
                <a:moveTo>
                  <a:pt x="0" y="0"/>
                </a:moveTo>
                <a:cubicBezTo>
                  <a:pt x="226729" y="11653"/>
                  <a:pt x="260739" y="-11885"/>
                  <a:pt x="477284" y="0"/>
                </a:cubicBezTo>
                <a:cubicBezTo>
                  <a:pt x="693829" y="11885"/>
                  <a:pt x="816080" y="-1007"/>
                  <a:pt x="996859" y="0"/>
                </a:cubicBezTo>
                <a:cubicBezTo>
                  <a:pt x="1177638" y="1007"/>
                  <a:pt x="1312168" y="15822"/>
                  <a:pt x="1601016" y="0"/>
                </a:cubicBezTo>
                <a:cubicBezTo>
                  <a:pt x="1889864" y="-15822"/>
                  <a:pt x="1918296" y="-16857"/>
                  <a:pt x="2162883" y="0"/>
                </a:cubicBezTo>
                <a:cubicBezTo>
                  <a:pt x="2407470" y="16857"/>
                  <a:pt x="2482670" y="8801"/>
                  <a:pt x="2682458" y="0"/>
                </a:cubicBezTo>
                <a:cubicBezTo>
                  <a:pt x="2882246" y="-8801"/>
                  <a:pt x="3148831" y="-8718"/>
                  <a:pt x="3328906" y="0"/>
                </a:cubicBezTo>
                <a:cubicBezTo>
                  <a:pt x="3508981" y="8718"/>
                  <a:pt x="3823410" y="31949"/>
                  <a:pt x="4229100" y="0"/>
                </a:cubicBezTo>
                <a:cubicBezTo>
                  <a:pt x="4229205" y="211258"/>
                  <a:pt x="4222629" y="514894"/>
                  <a:pt x="4229100" y="649256"/>
                </a:cubicBezTo>
                <a:cubicBezTo>
                  <a:pt x="4235571" y="783618"/>
                  <a:pt x="4215589" y="969180"/>
                  <a:pt x="4229100" y="1150954"/>
                </a:cubicBezTo>
                <a:cubicBezTo>
                  <a:pt x="4242611" y="1332728"/>
                  <a:pt x="4232970" y="1576998"/>
                  <a:pt x="4229100" y="1800209"/>
                </a:cubicBezTo>
                <a:cubicBezTo>
                  <a:pt x="4225230" y="2023421"/>
                  <a:pt x="4234991" y="2072380"/>
                  <a:pt x="4229100" y="2331419"/>
                </a:cubicBezTo>
                <a:cubicBezTo>
                  <a:pt x="4223210" y="2590458"/>
                  <a:pt x="4206136" y="2806842"/>
                  <a:pt x="4229100" y="2951163"/>
                </a:cubicBezTo>
                <a:cubicBezTo>
                  <a:pt x="3981958" y="2920508"/>
                  <a:pt x="3849829" y="2968634"/>
                  <a:pt x="3540361" y="2951163"/>
                </a:cubicBezTo>
                <a:cubicBezTo>
                  <a:pt x="3230893" y="2933692"/>
                  <a:pt x="3170035" y="2925978"/>
                  <a:pt x="2978495" y="2951163"/>
                </a:cubicBezTo>
                <a:cubicBezTo>
                  <a:pt x="2786955" y="2976348"/>
                  <a:pt x="2489744" y="2981132"/>
                  <a:pt x="2332047" y="2951163"/>
                </a:cubicBezTo>
                <a:cubicBezTo>
                  <a:pt x="2174350" y="2921194"/>
                  <a:pt x="2033243" y="2973754"/>
                  <a:pt x="1854762" y="2951163"/>
                </a:cubicBezTo>
                <a:cubicBezTo>
                  <a:pt x="1676281" y="2928572"/>
                  <a:pt x="1550800" y="2969045"/>
                  <a:pt x="1377478" y="2951163"/>
                </a:cubicBezTo>
                <a:cubicBezTo>
                  <a:pt x="1204156" y="2933281"/>
                  <a:pt x="998686" y="2939351"/>
                  <a:pt x="857903" y="2951163"/>
                </a:cubicBezTo>
                <a:cubicBezTo>
                  <a:pt x="717120" y="2962975"/>
                  <a:pt x="256719" y="2943287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ECB7B7-F29F-493A-BB38-7F8FC8A9A902}"/>
              </a:ext>
            </a:extLst>
          </p:cNvPr>
          <p:cNvSpPr txBox="1"/>
          <p:nvPr/>
        </p:nvSpPr>
        <p:spPr>
          <a:xfrm>
            <a:off x="4581525" y="6839500"/>
            <a:ext cx="2051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Oof, </a:t>
            </a:r>
            <a:r>
              <a:rPr lang="en-US" sz="1000" dirty="0" err="1">
                <a:latin typeface="Pangolin" panose="00000500000000000000" pitchFamily="2" charset="0"/>
              </a:rPr>
              <a:t>jetzt</a:t>
            </a:r>
            <a:r>
              <a:rPr lang="en-US" sz="1000" dirty="0">
                <a:latin typeface="Pangolin" panose="00000500000000000000" pitchFamily="2" charset="0"/>
              </a:rPr>
              <a:t> bin ich </a:t>
            </a:r>
            <a:r>
              <a:rPr lang="en-US" sz="1000" dirty="0" err="1">
                <a:latin typeface="Pangolin" panose="00000500000000000000" pitchFamily="2" charset="0"/>
              </a:rPr>
              <a:t>satt</a:t>
            </a:r>
            <a:r>
              <a:rPr lang="en-US" sz="1000" dirty="0">
                <a:latin typeface="Pangolin" panose="00000500000000000000" pitchFamily="2" charset="0"/>
              </a:rPr>
              <a:t>… </a:t>
            </a:r>
            <a:r>
              <a:rPr lang="en-US" sz="1000" dirty="0" err="1">
                <a:latin typeface="Pangolin" panose="00000500000000000000" pitchFamily="2" charset="0"/>
              </a:rPr>
              <a:t>aber</a:t>
            </a:r>
            <a:r>
              <a:rPr lang="en-US" sz="1000" dirty="0">
                <a:latin typeface="Pangolin" panose="00000500000000000000" pitchFamily="2" charset="0"/>
              </a:rPr>
              <a:t> hey, Ich </a:t>
            </a:r>
            <a:r>
              <a:rPr lang="en-US" sz="1000" dirty="0" err="1">
                <a:latin typeface="Pangolin" panose="00000500000000000000" pitchFamily="2" charset="0"/>
              </a:rPr>
              <a:t>habe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jetzt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meine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Hausaufgabe</a:t>
            </a:r>
            <a:r>
              <a:rPr lang="en-US" sz="1000" dirty="0">
                <a:latin typeface="Pangolin" panose="00000500000000000000" pitchFamily="2" charset="0"/>
              </a:rPr>
              <a:t> </a:t>
            </a:r>
            <a:r>
              <a:rPr lang="en-US" sz="1000" dirty="0" err="1">
                <a:latin typeface="Pangolin" panose="00000500000000000000" pitchFamily="2" charset="0"/>
              </a:rPr>
              <a:t>verstanden</a:t>
            </a:r>
            <a:r>
              <a:rPr lang="en-US" sz="1000" dirty="0">
                <a:latin typeface="Pangolin" panose="00000500000000000000" pitchFamily="2" charset="0"/>
              </a:rPr>
              <a:t> und </a:t>
            </a:r>
            <a:r>
              <a:rPr lang="en-US" sz="1000" dirty="0" err="1">
                <a:latin typeface="Pangolin" panose="00000500000000000000" pitchFamily="2" charset="0"/>
              </a:rPr>
              <a:t>fertig</a:t>
            </a:r>
            <a:r>
              <a:rPr lang="en-US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AAE9F6-16BF-4F91-98F1-1C37AD2DC0A9}"/>
              </a:ext>
            </a:extLst>
          </p:cNvPr>
          <p:cNvSpPr txBox="1"/>
          <p:nvPr/>
        </p:nvSpPr>
        <p:spPr>
          <a:xfrm>
            <a:off x="5143500" y="7522085"/>
            <a:ext cx="1409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Also, </a:t>
            </a:r>
            <a:r>
              <a:rPr lang="en-US" sz="1000" dirty="0" err="1">
                <a:latin typeface="Pangolin" panose="00000500000000000000" pitchFamily="2" charset="0"/>
              </a:rPr>
              <a:t>heißt</a:t>
            </a:r>
            <a:r>
              <a:rPr lang="en-US" sz="1000" dirty="0">
                <a:latin typeface="Pangolin" panose="00000500000000000000" pitchFamily="2" charset="0"/>
              </a:rPr>
              <a:t> das </a:t>
            </a:r>
            <a:r>
              <a:rPr lang="en-US" sz="1000" dirty="0" err="1">
                <a:latin typeface="Pangolin" panose="00000500000000000000" pitchFamily="2" charset="0"/>
              </a:rPr>
              <a:t>jetzt</a:t>
            </a:r>
            <a:r>
              <a:rPr lang="en-US" sz="1000" dirty="0">
                <a:latin typeface="Pangolin" panose="00000500000000000000" pitchFamily="2" charset="0"/>
              </a:rPr>
              <a:t>,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pic>
        <p:nvPicPr>
          <p:cNvPr id="16" name="Grafik 1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9D102F6-0BB4-47CD-9233-3C556C89C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63" y="7678838"/>
            <a:ext cx="209550" cy="24689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6D88109-B603-48E2-8692-411A6C1C9FAF}"/>
              </a:ext>
            </a:extLst>
          </p:cNvPr>
          <p:cNvSpPr txBox="1"/>
          <p:nvPr/>
        </p:nvSpPr>
        <p:spPr>
          <a:xfrm>
            <a:off x="5262563" y="7696085"/>
            <a:ext cx="1409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(Aufgabe) = true 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A1AEC66-48A3-4E75-8540-E5458E8C506E}"/>
              </a:ext>
            </a:extLst>
          </p:cNvPr>
          <p:cNvSpPr txBox="1"/>
          <p:nvPr/>
        </p:nvSpPr>
        <p:spPr>
          <a:xfrm>
            <a:off x="300907" y="590886"/>
            <a:ext cx="1916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0" i="0" dirty="0">
                <a:effectLst/>
                <a:latin typeface="Pangolin" panose="00000500000000000000" pitchFamily="2" charset="0"/>
              </a:rPr>
              <a:t>Als Kellner könnte ich meine Leistung auch mathematisch bewerten. Im Grunde möchte ich überprüfen, wie viele Leute ihr Essen korrekt geliefert bekommen haben.</a:t>
            </a:r>
            <a:endParaRPr lang="de-AT" sz="1000" dirty="0"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F6593C-30FB-4E0F-A4A8-6328236749DF}"/>
              </a:ext>
            </a:extLst>
          </p:cNvPr>
          <p:cNvSpPr txBox="1"/>
          <p:nvPr/>
        </p:nvSpPr>
        <p:spPr>
          <a:xfrm>
            <a:off x="2372022" y="687874"/>
            <a:ext cx="2129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0" i="0" dirty="0">
                <a:effectLst/>
                <a:latin typeface="Pangolin" panose="00000500000000000000" pitchFamily="2" charset="0"/>
              </a:rPr>
              <a:t>Wir können dies mit einer Art "Zuordnungsspiel" tun. Diese Tabelle zeigt alle möglichen Kombinationen von Kunde und Essen:</a:t>
            </a:r>
            <a:endParaRPr lang="de-AT" sz="1000" dirty="0"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54AE24-C016-4DAE-B844-F934967B2CF5}"/>
              </a:ext>
            </a:extLst>
          </p:cNvPr>
          <p:cNvSpPr txBox="1"/>
          <p:nvPr/>
        </p:nvSpPr>
        <p:spPr>
          <a:xfrm>
            <a:off x="4571880" y="666734"/>
            <a:ext cx="2051050" cy="1236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000" dirty="0">
                <a:latin typeface="Pangolin" panose="00000500000000000000" pitchFamily="2" charset="0"/>
              </a:rPr>
              <a:t>...und wir haben drei Quadrate           ,   die wir in ein Feld einfügen können. Aber jedes           kann nur in einem Feld oder Spalte erscheinen, da jeder Kunde nur eines der drei Gerichte bekommen kann.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pic>
        <p:nvPicPr>
          <p:cNvPr id="22" name="Grafik 21" descr="Ein Bild, das Text, Sitz enthält.&#10;&#10;Automatisch generierte Beschreibung">
            <a:extLst>
              <a:ext uri="{FF2B5EF4-FFF2-40B4-BE49-F238E27FC236}">
                <a16:creationId xmlns:a16="http://schemas.microsoft.com/office/drawing/2014/main" id="{E7032948-9687-4D75-A4CA-4BE6746CB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06" y="687874"/>
            <a:ext cx="215990" cy="197990"/>
          </a:xfrm>
          <a:prstGeom prst="rect">
            <a:avLst/>
          </a:prstGeom>
        </p:spPr>
      </p:pic>
      <p:pic>
        <p:nvPicPr>
          <p:cNvPr id="23" name="Grafik 22" descr="Ein Bild, das Text, Sitz enthält.&#10;&#10;Automatisch generierte Beschreibung">
            <a:extLst>
              <a:ext uri="{FF2B5EF4-FFF2-40B4-BE49-F238E27FC236}">
                <a16:creationId xmlns:a16="http://schemas.microsoft.com/office/drawing/2014/main" id="{710D30BE-E79C-4E59-BEC8-9F38CEDDE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85" y="1082929"/>
            <a:ext cx="215990" cy="19799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D6A16E5-9806-44E5-ADFB-CC665404A1F5}"/>
              </a:ext>
            </a:extLst>
          </p:cNvPr>
          <p:cNvSpPr txBox="1"/>
          <p:nvPr/>
        </p:nvSpPr>
        <p:spPr>
          <a:xfrm>
            <a:off x="263165" y="3735144"/>
            <a:ext cx="19923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In verschiedenen Fällen kann es sogar einige Einschränkungen geben - so genannte </a:t>
            </a:r>
            <a:r>
              <a:rPr lang="de-DE" sz="1000" dirty="0" err="1">
                <a:latin typeface="Pangolin" panose="00000500000000000000" pitchFamily="2" charset="0"/>
              </a:rPr>
              <a:t>Constrains</a:t>
            </a:r>
            <a:r>
              <a:rPr lang="de-DE" sz="1000" dirty="0">
                <a:latin typeface="Pangolin" panose="00000500000000000000" pitchFamily="2" charset="0"/>
              </a:rPr>
              <a:t>. Zum Beispiel darf ein Kind keinen Alkohol bekommen. In diesem Fall würde eines der Felder "blockiert" sein.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88CBF92-B5A5-499F-B0F3-7771BAEA6C2E}"/>
              </a:ext>
            </a:extLst>
          </p:cNvPr>
          <p:cNvSpPr txBox="1"/>
          <p:nvPr/>
        </p:nvSpPr>
        <p:spPr>
          <a:xfrm>
            <a:off x="314325" y="6829202"/>
            <a:ext cx="4051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Es könnte viele Lösungen für unser "Problem" geben, aber nur eine ist richtig. Die richtige Lösung wäre die Vorbedingung, und wir müssen bewerten, wie unsere Vermutung zu dieser Vorbedingung passt.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A2DEE02-A743-48AC-A52B-B894BDBC4624}"/>
              </a:ext>
            </a:extLst>
          </p:cNvPr>
          <p:cNvSpPr txBox="1"/>
          <p:nvPr/>
        </p:nvSpPr>
        <p:spPr>
          <a:xfrm>
            <a:off x="2985366" y="3709185"/>
            <a:ext cx="3567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0" i="0" dirty="0">
                <a:effectLst/>
                <a:latin typeface="Pangolin" panose="00000500000000000000" pitchFamily="2" charset="0"/>
              </a:rPr>
              <a:t>Für jedes Essen und jeden Kunden prüfen wir, ob die Platzierung unseres        der Vorbedingung entspricht. Wenn ja, bekommen wir einen Punkt, wenn nicht, bekommen wir keinen. Und wenn wir alle 3 Punkte bekommen, haben wir gewonnen!</a:t>
            </a:r>
            <a:endParaRPr lang="de-AT" sz="1000" dirty="0">
              <a:latin typeface="Pangolin" panose="00000500000000000000" pitchFamily="2" charset="0"/>
            </a:endParaRPr>
          </a:p>
        </p:txBody>
      </p:sp>
      <p:pic>
        <p:nvPicPr>
          <p:cNvPr id="26" name="Grafik 25" descr="Ein Bild, das Text, Sitz enthält.&#10;&#10;Automatisch generierte Beschreibung">
            <a:extLst>
              <a:ext uri="{FF2B5EF4-FFF2-40B4-BE49-F238E27FC236}">
                <a16:creationId xmlns:a16="http://schemas.microsoft.com/office/drawing/2014/main" id="{A0E1ACAB-FAE3-49DF-828D-33602DAB4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89" y="3892996"/>
            <a:ext cx="178947" cy="164034"/>
          </a:xfrm>
          <a:prstGeom prst="rect">
            <a:avLst/>
          </a:prstGeom>
        </p:spPr>
      </p:pic>
      <p:sp>
        <p:nvSpPr>
          <p:cNvPr id="2" name="Textfeld 49">
            <a:extLst>
              <a:ext uri="{FF2B5EF4-FFF2-40B4-BE49-F238E27FC236}">
                <a16:creationId xmlns:a16="http://schemas.microsoft.com/office/drawing/2014/main" id="{D271B825-7AB1-A018-E1FC-9279ADBCE713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Mathematisches Denken</a:t>
            </a:r>
          </a:p>
        </p:txBody>
      </p:sp>
    </p:spTree>
    <p:extLst>
      <p:ext uri="{BB962C8B-B14F-4D97-AF65-F5344CB8AC3E}">
        <p14:creationId xmlns:p14="http://schemas.microsoft.com/office/powerpoint/2010/main" val="6312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>
            <a:extLst>
              <a:ext uri="{FF2B5EF4-FFF2-40B4-BE49-F238E27FC236}">
                <a16:creationId xmlns:a16="http://schemas.microsoft.com/office/drawing/2014/main" id="{F2E8AC57-1062-322C-A4CA-18F211AA9576}"/>
              </a:ext>
            </a:extLst>
          </p:cNvPr>
          <p:cNvSpPr txBox="1"/>
          <p:nvPr/>
        </p:nvSpPr>
        <p:spPr>
          <a:xfrm>
            <a:off x="599281" y="8176706"/>
            <a:ext cx="4860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Mathematisches Denken © 2022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Comixplain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Team: Victor-Adriel De-Jesus-Oliveira, Hsiang-Yun Wu, Christina Stoiber, Magdalena Boucher, and Alena Ertl, with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illustrations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Magdalena Boucher and Alena Ertl, all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employed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Sankt Pölten University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Applied Sciences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under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CC BY-SA 4.0. To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view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copy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visit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http://creativecommons.org/licenses/by-sa/4.0/</a:t>
            </a:r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F7B09DBF6D7B4DA35692C22AFAF86F" ma:contentTypeVersion="14" ma:contentTypeDescription="Ein neues Dokument erstellen." ma:contentTypeScope="" ma:versionID="7fa51edddc3b5d4add4053e4f476b28c">
  <xsd:schema xmlns:xsd="http://www.w3.org/2001/XMLSchema" xmlns:xs="http://www.w3.org/2001/XMLSchema" xmlns:p="http://schemas.microsoft.com/office/2006/metadata/properties" xmlns:ns2="da1b7603-f8b8-47c9-9682-dc6aa8e9acd7" xmlns:ns3="94bcf745-830c-42f4-885c-a1d7342e6e36" targetNamespace="http://schemas.microsoft.com/office/2006/metadata/properties" ma:root="true" ma:fieldsID="7be54b9049223abbaf215f38e7f70585" ns2:_="" ns3:_="">
    <xsd:import namespace="da1b7603-f8b8-47c9-9682-dc6aa8e9acd7"/>
    <xsd:import namespace="94bcf745-830c-42f4-885c-a1d7342e6e3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b7603-f8b8-47c9-9682-dc6aa8e9acd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a84640ab-69e5-4507-afc1-7da4bb7a5f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cf745-830c-42f4-885c-a1d7342e6e3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9243bb-53a8-4b98-83ee-304bfef20349}" ma:internalName="TaxCatchAll" ma:showField="CatchAllData" ma:web="94bcf745-830c-42f4-885c-a1d7342e6e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1b7603-f8b8-47c9-9682-dc6aa8e9acd7">
      <Terms xmlns="http://schemas.microsoft.com/office/infopath/2007/PartnerControls"/>
    </lcf76f155ced4ddcb4097134ff3c332f>
    <TaxCatchAll xmlns="94bcf745-830c-42f4-885c-a1d7342e6e3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730425-5DC5-41E7-96AF-7F3120D908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1b7603-f8b8-47c9-9682-dc6aa8e9acd7"/>
    <ds:schemaRef ds:uri="94bcf745-830c-42f4-885c-a1d7342e6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372B3F-CE2E-42EC-9979-028DA50166FC}">
  <ds:schemaRefs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94bcf745-830c-42f4-885c-a1d7342e6e36"/>
    <ds:schemaRef ds:uri="http://purl.org/dc/dcmitype/"/>
    <ds:schemaRef ds:uri="http://schemas.openxmlformats.org/package/2006/metadata/core-properties"/>
    <ds:schemaRef ds:uri="da1b7603-f8b8-47c9-9682-dc6aa8e9acd7"/>
  </ds:schemaRefs>
</ds:datastoreItem>
</file>

<file path=customXml/itemProps3.xml><?xml version="1.0" encoding="utf-8"?>
<ds:datastoreItem xmlns:ds="http://schemas.openxmlformats.org/officeDocument/2006/customXml" ds:itemID="{816038F4-9D2E-44CB-8650-29FEE361B3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1041</Words>
  <Application>Microsoft Office PowerPoint</Application>
  <PresentationFormat>A4 Paper (210x297 mm)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Pangolin</vt:lpstr>
      <vt:lpstr>Segoe UI</vt:lpstr>
      <vt:lpstr>Source Sans Pro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Boucher Magdalena</dc:creator>
  <cp:lastModifiedBy>de-Jesus-Oliveira Victor-Adriel</cp:lastModifiedBy>
  <cp:revision>33</cp:revision>
  <dcterms:created xsi:type="dcterms:W3CDTF">2022-09-19T11:21:57Z</dcterms:created>
  <dcterms:modified xsi:type="dcterms:W3CDTF">2023-02-18T02:27:24Z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0x0101009BF7B09DBF6D7B4DA35692C22AFAF86F</vt:lpwstr>
  </property>
  <property fmtid="{D5CDD505-2E9C-101B-9397-08002B2CF9AE}" pid="3" name="MediaServiceImageTags">
    <vt:lpwstr/>
  </property>
</Properties>
</file>